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9" r:id="rId2"/>
    <p:sldId id="292" r:id="rId3"/>
    <p:sldId id="261" r:id="rId4"/>
    <p:sldId id="262" r:id="rId5"/>
    <p:sldId id="264" r:id="rId6"/>
    <p:sldId id="263" r:id="rId7"/>
    <p:sldId id="270" r:id="rId8"/>
    <p:sldId id="275" r:id="rId9"/>
    <p:sldId id="277" r:id="rId10"/>
    <p:sldId id="279" r:id="rId11"/>
    <p:sldId id="288" r:id="rId12"/>
    <p:sldId id="289" r:id="rId13"/>
    <p:sldId id="280" r:id="rId14"/>
    <p:sldId id="281" r:id="rId15"/>
    <p:sldId id="283" r:id="rId16"/>
    <p:sldId id="282" r:id="rId17"/>
    <p:sldId id="268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6D3"/>
    <a:srgbClr val="2F7D32"/>
    <a:srgbClr val="818BCD"/>
    <a:srgbClr val="44A047"/>
    <a:srgbClr val="E57B7C"/>
    <a:srgbClr val="FCC02C"/>
    <a:srgbClr val="398E3B"/>
    <a:srgbClr val="6FA5DB"/>
    <a:srgbClr val="FF8E01"/>
    <a:srgbClr val="B96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224" y="-24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922013241148"/>
          <c:y val="1.7110421305149798E-2"/>
          <c:w val="0.88907798675885197"/>
          <c:h val="0.649146865540188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Лист3!$E$7</c:f>
              <c:strCache>
                <c:ptCount val="1"/>
                <c:pt idx="0">
                  <c:v>2017 г. </c:v>
                </c:pt>
              </c:strCache>
            </c:strRef>
          </c:tx>
          <c:invertIfNegative val="0"/>
          <c:cat>
            <c:strRef>
              <c:f>Лист3!$D$8:$D$18</c:f>
              <c:strCache>
                <c:ptCount val="10"/>
                <c:pt idx="0">
                  <c:v>Вибрационная болезнь</c:v>
                </c:pt>
                <c:pt idx="1">
                  <c:v>Тугоухость</c:v>
                </c:pt>
                <c:pt idx="2">
                  <c:v>Туберкулез</c:v>
                </c:pt>
                <c:pt idx="3">
                  <c:v>Радикулопатия</c:v>
                </c:pt>
                <c:pt idx="4">
                  <c:v>Мышечно-тонический синдром</c:v>
                </c:pt>
                <c:pt idx="5">
                  <c:v>Мононейропатия</c:v>
                </c:pt>
                <c:pt idx="6">
                  <c:v>Полинейропатия</c:v>
                </c:pt>
                <c:pt idx="7">
                  <c:v>Бронхиальная астма</c:v>
                </c:pt>
                <c:pt idx="8">
                  <c:v>Гиперчувствительный пневмонит</c:v>
                </c:pt>
                <c:pt idx="9">
                  <c:v>Экзема </c:v>
                </c:pt>
              </c:strCache>
            </c:strRef>
          </c:cat>
          <c:val>
            <c:numRef>
              <c:f>Лист3!$E$8:$E$18</c:f>
              <c:numCache>
                <c:formatCode>General</c:formatCode>
                <c:ptCount val="11"/>
                <c:pt idx="0">
                  <c:v>28</c:v>
                </c:pt>
                <c:pt idx="1">
                  <c:v>11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Лист3!$F$7</c:f>
              <c:strCache>
                <c:ptCount val="1"/>
                <c:pt idx="0">
                  <c:v>2018г. </c:v>
                </c:pt>
              </c:strCache>
            </c:strRef>
          </c:tx>
          <c:invertIfNegative val="0"/>
          <c:cat>
            <c:strRef>
              <c:f>Лист3!$D$8:$D$18</c:f>
              <c:strCache>
                <c:ptCount val="10"/>
                <c:pt idx="0">
                  <c:v>Вибрационная болезнь</c:v>
                </c:pt>
                <c:pt idx="1">
                  <c:v>Тугоухость</c:v>
                </c:pt>
                <c:pt idx="2">
                  <c:v>Туберкулез</c:v>
                </c:pt>
                <c:pt idx="3">
                  <c:v>Радикулопатия</c:v>
                </c:pt>
                <c:pt idx="4">
                  <c:v>Мышечно-тонический синдром</c:v>
                </c:pt>
                <c:pt idx="5">
                  <c:v>Мононейропатия</c:v>
                </c:pt>
                <c:pt idx="6">
                  <c:v>Полинейропатия</c:v>
                </c:pt>
                <c:pt idx="7">
                  <c:v>Бронхиальная астма</c:v>
                </c:pt>
                <c:pt idx="8">
                  <c:v>Гиперчувствительный пневмонит</c:v>
                </c:pt>
                <c:pt idx="9">
                  <c:v>Экзема </c:v>
                </c:pt>
              </c:strCache>
            </c:strRef>
          </c:cat>
          <c:val>
            <c:numRef>
              <c:f>Лист3!$F$8:$F$18</c:f>
              <c:numCache>
                <c:formatCode>General</c:formatCode>
                <c:ptCount val="11"/>
                <c:pt idx="0">
                  <c:v>23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91008"/>
        <c:axId val="56503680"/>
        <c:axId val="0"/>
      </c:bar3DChart>
      <c:catAx>
        <c:axId val="4209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503680"/>
        <c:crosses val="autoZero"/>
        <c:auto val="1"/>
        <c:lblAlgn val="ctr"/>
        <c:lblOffset val="100"/>
        <c:noMultiLvlLbl val="0"/>
      </c:catAx>
      <c:valAx>
        <c:axId val="5650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9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D4E7-2C98-284E-89E6-56EEAFEA2D5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8EE55-41F3-A842-B35A-4CE029CA8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5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37B050-D5CE-43DE-8138-88EC907B3A4A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828EEC-2443-4EB0-8803-6F31CC2D9C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pphmao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117674-21C6-4657-9E56-8EEB212B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30528" cy="49681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C601AD8-4A92-40D2-A4A9-243F6D274D2F}"/>
              </a:ext>
            </a:extLst>
          </p:cNvPr>
          <p:cNvSpPr/>
          <p:nvPr/>
        </p:nvSpPr>
        <p:spPr>
          <a:xfrm>
            <a:off x="0" y="4968128"/>
            <a:ext cx="9144000" cy="69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CFF3DFF-9625-4291-98DC-CC8E67E8D85B}"/>
              </a:ext>
            </a:extLst>
          </p:cNvPr>
          <p:cNvSpPr/>
          <p:nvPr/>
        </p:nvSpPr>
        <p:spPr>
          <a:xfrm flipV="1">
            <a:off x="0" y="4968127"/>
            <a:ext cx="9144000" cy="11947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B25CAB3-2BD2-45F8-9129-8DF8B787B47A}"/>
              </a:ext>
            </a:extLst>
          </p:cNvPr>
          <p:cNvSpPr/>
          <p:nvPr/>
        </p:nvSpPr>
        <p:spPr>
          <a:xfrm>
            <a:off x="7030528" y="0"/>
            <a:ext cx="2113472" cy="49681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6E789C0-C7F8-46DA-8C23-11B961C3392B}"/>
              </a:ext>
            </a:extLst>
          </p:cNvPr>
          <p:cNvSpPr/>
          <p:nvPr/>
        </p:nvSpPr>
        <p:spPr>
          <a:xfrm>
            <a:off x="0" y="724650"/>
            <a:ext cx="3459191" cy="931654"/>
          </a:xfrm>
          <a:prstGeom prst="rect">
            <a:avLst/>
          </a:prstGeom>
          <a:solidFill>
            <a:srgbClr val="00206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56DC695-E857-45E8-89C5-FC117D3FD6DE}"/>
              </a:ext>
            </a:extLst>
          </p:cNvPr>
          <p:cNvSpPr/>
          <p:nvPr/>
        </p:nvSpPr>
        <p:spPr>
          <a:xfrm>
            <a:off x="0" y="6300661"/>
            <a:ext cx="9144000" cy="69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0F99E64-1439-4D91-8613-6B120C0667D7}"/>
              </a:ext>
            </a:extLst>
          </p:cNvPr>
          <p:cNvSpPr/>
          <p:nvPr/>
        </p:nvSpPr>
        <p:spPr>
          <a:xfrm>
            <a:off x="1" y="6357012"/>
            <a:ext cx="9144000" cy="5009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Ханты-Мансийск </a:t>
            </a:r>
            <a:r>
              <a:rPr lang="ru-RU" dirty="0" smtClean="0"/>
              <a:t>2019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EEFDE40-BE02-4354-9AC8-E3E4C3C5F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28" y="239888"/>
            <a:ext cx="862101" cy="9091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71C4425-28C5-41C2-AFF2-A52D752E4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1388884"/>
            <a:ext cx="1004436" cy="77615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C81BEF3-2C9A-498B-942F-98D31B00C49D}"/>
              </a:ext>
            </a:extLst>
          </p:cNvPr>
          <p:cNvSpPr/>
          <p:nvPr/>
        </p:nvSpPr>
        <p:spPr>
          <a:xfrm>
            <a:off x="7030528" y="0"/>
            <a:ext cx="112142" cy="4968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B5A458E-FD37-4FE6-B18C-A5E023347523}"/>
              </a:ext>
            </a:extLst>
          </p:cNvPr>
          <p:cNvSpPr/>
          <p:nvPr/>
        </p:nvSpPr>
        <p:spPr>
          <a:xfrm>
            <a:off x="7142670" y="0"/>
            <a:ext cx="224288" cy="4968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3409EFD-C5DC-4077-ACDE-34206E17DDD9}"/>
              </a:ext>
            </a:extLst>
          </p:cNvPr>
          <p:cNvSpPr/>
          <p:nvPr/>
        </p:nvSpPr>
        <p:spPr>
          <a:xfrm>
            <a:off x="7366958" y="1"/>
            <a:ext cx="353682" cy="4968128"/>
          </a:xfrm>
          <a:prstGeom prst="rect">
            <a:avLst/>
          </a:prstGeom>
          <a:solidFill>
            <a:srgbClr val="197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верхние углы 29">
            <a:extLst>
              <a:ext uri="{FF2B5EF4-FFF2-40B4-BE49-F238E27FC236}">
                <a16:creationId xmlns="" xmlns:a16="http://schemas.microsoft.com/office/drawing/2014/main" id="{E422CF52-C370-4F80-8C76-7DB9D67F9B8B}"/>
              </a:ext>
            </a:extLst>
          </p:cNvPr>
          <p:cNvSpPr/>
          <p:nvPr/>
        </p:nvSpPr>
        <p:spPr>
          <a:xfrm rot="5400000" flipH="1" flipV="1">
            <a:off x="0" y="701789"/>
            <a:ext cx="45719" cy="45719"/>
          </a:xfrm>
          <a:prstGeom prst="round2Same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AF3382F-8A07-49B4-AF09-282280D9892B}"/>
              </a:ext>
            </a:extLst>
          </p:cNvPr>
          <p:cNvSpPr txBox="1"/>
          <p:nvPr/>
        </p:nvSpPr>
        <p:spPr>
          <a:xfrm>
            <a:off x="2698171" y="5055949"/>
            <a:ext cx="3381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 апреля </a:t>
            </a:r>
            <a:r>
              <a:rPr lang="ru-RU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совещание </a:t>
            </a:r>
            <a:r>
              <a:rPr lang="ru-RU" sz="14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профпатологов</a:t>
            </a:r>
            <a:r>
              <a:rPr lang="ru-RU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Ханты-Мансийского автономного округа – Югры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224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616807"/>
              </p:ext>
            </p:extLst>
          </p:nvPr>
        </p:nvGraphicFramePr>
        <p:xfrm>
          <a:off x="473529" y="498021"/>
          <a:ext cx="8460921" cy="575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B0F0"/>
                </a:solidFill>
              </a:rPr>
              <a:t/>
            </a:r>
            <a:br>
              <a:rPr lang="ru-RU" sz="3100" dirty="0" smtClean="0">
                <a:solidFill>
                  <a:srgbClr val="00B0F0"/>
                </a:solidFill>
              </a:rPr>
            </a:br>
            <a:r>
              <a:rPr lang="ru-RU" sz="3100" b="1" dirty="0" smtClean="0">
                <a:solidFill>
                  <a:srgbClr val="00B0F0"/>
                </a:solidFill>
              </a:rPr>
              <a:t>этиология </a:t>
            </a:r>
            <a:r>
              <a:rPr lang="ru-RU" sz="3100" b="1" dirty="0">
                <a:solidFill>
                  <a:srgbClr val="00B0F0"/>
                </a:solidFill>
              </a:rPr>
              <a:t>развития профессиональных заболеваний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Профессиональные </a:t>
            </a:r>
            <a:r>
              <a:rPr lang="ru-RU" dirty="0"/>
              <a:t>заболевания могут быть вызваны различными вредными производственными факторами: </a:t>
            </a:r>
          </a:p>
          <a:p>
            <a:pPr lvl="0"/>
            <a:r>
              <a:rPr lang="ru-RU" dirty="0"/>
              <a:t>Физическими факторами (вибрация, ультразвук, шум, микроклимат);</a:t>
            </a:r>
          </a:p>
          <a:p>
            <a:pPr lvl="0"/>
            <a:r>
              <a:rPr lang="ru-RU" dirty="0"/>
              <a:t>Связанные с физическими перегрузками и перенапряжением опорно-двигательного аппарата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89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этиология развития профессиональных заболеваний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Химическими факторами (хронические интоксикации </a:t>
            </a:r>
            <a:r>
              <a:rPr lang="ru-RU" dirty="0" err="1"/>
              <a:t>нейротропными</a:t>
            </a:r>
            <a:r>
              <a:rPr lang="ru-RU" dirty="0"/>
              <a:t>, </a:t>
            </a:r>
            <a:r>
              <a:rPr lang="ru-RU" dirty="0" err="1"/>
              <a:t>гематотропными</a:t>
            </a:r>
            <a:r>
              <a:rPr lang="ru-RU" dirty="0"/>
              <a:t>, </a:t>
            </a:r>
            <a:r>
              <a:rPr lang="ru-RU" dirty="0" err="1"/>
              <a:t>гепатотропными</a:t>
            </a:r>
            <a:r>
              <a:rPr lang="ru-RU" dirty="0"/>
              <a:t> и другими ядами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Промышленными аэрозолями (пневмокониозы, токсико-пылевые, пылевые  бронхиты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  <a:endParaRPr lang="ru-RU" dirty="0"/>
          </a:p>
          <a:p>
            <a:pPr lvl="0"/>
            <a:r>
              <a:rPr lang="ru-RU" dirty="0"/>
              <a:t>Вызываемые профессиональными аллергенами («респираторные» </a:t>
            </a:r>
            <a:r>
              <a:rPr lang="ru-RU" dirty="0" err="1"/>
              <a:t>аллергозы</a:t>
            </a:r>
            <a:r>
              <a:rPr lang="ru-RU" dirty="0"/>
              <a:t>, бронхиальная астма, </a:t>
            </a:r>
            <a:r>
              <a:rPr lang="ru-RU" dirty="0" err="1"/>
              <a:t>аллергодерматиты</a:t>
            </a:r>
            <a:r>
              <a:rPr lang="ru-RU" dirty="0"/>
              <a:t>, экзогенно-аллергические </a:t>
            </a:r>
            <a:r>
              <a:rPr lang="ru-RU" dirty="0" err="1"/>
              <a:t>альвеолиты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894717"/>
            <a:ext cx="8180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риказ </a:t>
            </a:r>
            <a:r>
              <a:rPr lang="ru-RU" sz="2800" b="1" dirty="0"/>
              <a:t>Департамента здравоохранения Ханты-Мансийского автономного округа – Югры от 4.07.2018 г. № 700 «Об организации деятельности стационарного отделения автономного учреждения Ханты-Мансийского автономного округа – Югры «Центр профессиональной патологии» коечной мощностью 45 круглосуточных коек»</a:t>
            </a:r>
          </a:p>
        </p:txBody>
      </p:sp>
    </p:spTree>
    <p:extLst>
      <p:ext uri="{BB962C8B-B14F-4D97-AF65-F5344CB8AC3E}">
        <p14:creationId xmlns:p14="http://schemas.microsoft.com/office/powerpoint/2010/main" val="3939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6733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1976D3"/>
                </a:solidFill>
              </a:rPr>
              <a:t>оказание специализированной медицинской </a:t>
            </a:r>
            <a:r>
              <a:rPr lang="ru-RU" sz="2800" dirty="0" smtClean="0">
                <a:solidFill>
                  <a:srgbClr val="1976D3"/>
                </a:solidFill>
              </a:rPr>
              <a:t>помощи в </a:t>
            </a:r>
            <a:r>
              <a:rPr lang="ru-RU" sz="2800" dirty="0" err="1" smtClean="0">
                <a:solidFill>
                  <a:srgbClr val="1976D3"/>
                </a:solidFill>
              </a:rPr>
              <a:t>профпатологическом</a:t>
            </a:r>
            <a:r>
              <a:rPr lang="ru-RU" sz="2800" dirty="0" smtClean="0">
                <a:solidFill>
                  <a:srgbClr val="1976D3"/>
                </a:solidFill>
              </a:rPr>
              <a:t> отделении</a:t>
            </a:r>
            <a:endParaRPr lang="ru-RU" sz="2800" dirty="0">
              <a:solidFill>
                <a:srgbClr val="1976D3"/>
              </a:solidFill>
              <a:latin typeface="Century Gothic (Основной текст)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421" y="2136339"/>
            <a:ext cx="85724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entury Gothic (Основной текст)"/>
              </a:rPr>
              <a:t>1.	 больным с установленным диагнозом профессионального заболевания, </a:t>
            </a:r>
          </a:p>
          <a:p>
            <a:r>
              <a:rPr lang="ru-RU" sz="2800" i="1" dirty="0">
                <a:latin typeface="Century Gothic (Основной текст)"/>
              </a:rPr>
              <a:t>2.	в том числе с предварительным диагнозом профессионального заболевания, </a:t>
            </a:r>
          </a:p>
          <a:p>
            <a:r>
              <a:rPr lang="ru-RU" sz="2800" i="1" dirty="0">
                <a:latin typeface="Century Gothic (Основной текст)"/>
              </a:rPr>
              <a:t>3.	а также работникам, </a:t>
            </a:r>
            <a:r>
              <a:rPr lang="ru-RU" sz="2800" i="1" dirty="0" smtClean="0">
                <a:latin typeface="Century Gothic (Основной текст)"/>
              </a:rPr>
              <a:t>выполняющих  работы в контакте </a:t>
            </a:r>
            <a:r>
              <a:rPr lang="ru-RU" sz="2800" i="1" dirty="0">
                <a:latin typeface="Century Gothic (Основной текст)"/>
              </a:rPr>
              <a:t>с вредными производственными факторами;</a:t>
            </a:r>
          </a:p>
        </p:txBody>
      </p:sp>
    </p:spTree>
    <p:extLst>
      <p:ext uri="{BB962C8B-B14F-4D97-AF65-F5344CB8AC3E}">
        <p14:creationId xmlns:p14="http://schemas.microsoft.com/office/powerpoint/2010/main" val="21507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85775"/>
            <a:ext cx="6878637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1976D3"/>
                </a:solidFill>
              </a:rPr>
              <a:t>Для госпитализации необходимо предоставить следующие документы: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7" y="1812017"/>
            <a:ext cx="6823075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199243" y="6196022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АУ «Югорский центр профессиональной патологии»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291248-93FC-4517-AFEB-31CE607FA9A2}"/>
              </a:ext>
            </a:extLst>
          </p:cNvPr>
          <p:cNvSpPr txBox="1"/>
          <p:nvPr/>
        </p:nvSpPr>
        <p:spPr>
          <a:xfrm>
            <a:off x="547777" y="2967335"/>
            <a:ext cx="804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6F8C13-DFD8-4A7F-867C-B794B9CCD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07" y="222635"/>
            <a:ext cx="862101" cy="909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8EBE2C-9C94-4F6E-824A-12B048A9D0A8}"/>
              </a:ext>
            </a:extLst>
          </p:cNvPr>
          <p:cNvSpPr txBox="1"/>
          <p:nvPr/>
        </p:nvSpPr>
        <p:spPr>
          <a:xfrm>
            <a:off x="4865298" y="6042133"/>
            <a:ext cx="4106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/>
              <a:t>+7 (3467) 362-555</a:t>
            </a:r>
          </a:p>
          <a:p>
            <a:pPr algn="r"/>
            <a:r>
              <a:rPr lang="ru-RU" sz="1050" dirty="0">
                <a:hlinkClick r:id="rId3" tooltip="Напишите нам"/>
              </a:rPr>
              <a:t>info@cpphmao.ru</a:t>
            </a:r>
            <a:endParaRPr lang="ru-RU" sz="1050" dirty="0"/>
          </a:p>
          <a:p>
            <a:pPr algn="r"/>
            <a:r>
              <a:rPr lang="ru-RU" sz="1050" dirty="0" smtClean="0"/>
              <a:t>, </a:t>
            </a:r>
            <a:r>
              <a:rPr lang="ru-RU" sz="1050" dirty="0"/>
              <a:t>Российская Федерация, ХМАО-Югра, </a:t>
            </a:r>
            <a:br>
              <a:rPr lang="ru-RU" sz="1050" dirty="0"/>
            </a:br>
            <a:r>
              <a:rPr lang="ru-RU" sz="1050" dirty="0"/>
              <a:t>г. Ханты-Мансийск, </a:t>
            </a:r>
            <a:r>
              <a:rPr lang="ru-RU" sz="1050" dirty="0" smtClean="0"/>
              <a:t>Тобольский тракт 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25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771" y="524097"/>
            <a:ext cx="807348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Анализ профессиональных заболеваний, установленных в  2018 году. Порядок направления пациентов в  автономное учреждение Ханты-Мансийского автономного округа-Югры «Центр профессиональной патологии</a:t>
            </a:r>
            <a:r>
              <a:rPr lang="ru-RU" sz="3200" b="1" dirty="0" smtClean="0">
                <a:solidFill>
                  <a:srgbClr val="00B0F0"/>
                </a:solidFill>
              </a:rPr>
              <a:t>»</a:t>
            </a:r>
          </a:p>
          <a:p>
            <a:pPr algn="ctr"/>
            <a:endParaRPr lang="ru-RU" sz="2800" b="1" dirty="0">
              <a:solidFill>
                <a:srgbClr val="00B0F0"/>
              </a:solidFill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endParaRPr lang="ru-RU" sz="2800" b="1" dirty="0">
              <a:solidFill>
                <a:srgbClr val="00B0F0"/>
              </a:solidFill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Врач-</a:t>
            </a:r>
            <a:r>
              <a:rPr lang="ru-RU" sz="2000" dirty="0" err="1" smtClean="0">
                <a:solidFill>
                  <a:srgbClr val="002060"/>
                </a:solidFill>
              </a:rPr>
              <a:t>профпатолог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Савранская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Альвина</a:t>
            </a:r>
            <a:r>
              <a:rPr lang="ru-RU" sz="2000" dirty="0" smtClean="0">
                <a:solidFill>
                  <a:srgbClr val="002060"/>
                </a:solidFill>
              </a:rPr>
              <a:t> Николаевна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8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АУ «Югорский центр профессиональной патологии»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2DA08AC-CBF5-4101-A36E-D2E27025DFA1}"/>
              </a:ext>
            </a:extLst>
          </p:cNvPr>
          <p:cNvSpPr/>
          <p:nvPr/>
        </p:nvSpPr>
        <p:spPr>
          <a:xfrm>
            <a:off x="805157" y="4033181"/>
            <a:ext cx="7243337" cy="34365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scene3d>
            <a:camera prst="perspectiveRelaxedModerately">
              <a:rot lat="16790623" lon="0" rev="0"/>
            </a:camera>
            <a:lightRig rig="morning" dir="t"/>
          </a:scene3d>
          <a:sp3d prstMaterial="matte">
            <a:bevelT w="0"/>
            <a:bevelB w="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D0CFB3E-B5A8-430B-93F5-44C38F1CED27}"/>
              </a:ext>
            </a:extLst>
          </p:cNvPr>
          <p:cNvGrpSpPr/>
          <p:nvPr/>
        </p:nvGrpSpPr>
        <p:grpSpPr>
          <a:xfrm>
            <a:off x="955882" y="2372891"/>
            <a:ext cx="3348001" cy="3391890"/>
            <a:chOff x="955882" y="2372891"/>
            <a:chExt cx="3348001" cy="3391890"/>
          </a:xfrm>
        </p:grpSpPr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FF41DC16-4EBE-48E3-806E-3FB1C2D87274}"/>
                </a:ext>
              </a:extLst>
            </p:cNvPr>
            <p:cNvGrpSpPr/>
            <p:nvPr/>
          </p:nvGrpSpPr>
          <p:grpSpPr>
            <a:xfrm>
              <a:off x="955883" y="2372891"/>
              <a:ext cx="3348000" cy="3391890"/>
              <a:chOff x="955883" y="2372891"/>
              <a:chExt cx="3348000" cy="3391890"/>
            </a:xfrm>
          </p:grpSpPr>
          <p:sp>
            <p:nvSpPr>
              <p:cNvPr id="31" name="Овал 30">
                <a:extLst>
                  <a:ext uri="{FF2B5EF4-FFF2-40B4-BE49-F238E27FC236}">
                    <a16:creationId xmlns="" xmlns:a16="http://schemas.microsoft.com/office/drawing/2014/main" id="{94F04044-ECAA-4B48-ABBA-8DC0C8B25D7B}"/>
                  </a:ext>
                </a:extLst>
              </p:cNvPr>
              <p:cNvSpPr/>
              <p:nvPr/>
            </p:nvSpPr>
            <p:spPr>
              <a:xfrm>
                <a:off x="1911425" y="5677000"/>
                <a:ext cx="1436914" cy="8778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32" name="Группа 31">
                <a:extLst>
                  <a:ext uri="{FF2B5EF4-FFF2-40B4-BE49-F238E27FC236}">
                    <a16:creationId xmlns="" xmlns:a16="http://schemas.microsoft.com/office/drawing/2014/main" id="{E99D48AC-2088-4424-8778-84A7694E604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55883" y="2372891"/>
                <a:ext cx="3348000" cy="3348000"/>
                <a:chOff x="1303925" y="1905635"/>
                <a:chExt cx="2808000" cy="2813216"/>
              </a:xfrm>
              <a:effectLst/>
            </p:grpSpPr>
            <p:grpSp>
              <p:nvGrpSpPr>
                <p:cNvPr id="33" name="Группа 32">
                  <a:extLst>
                    <a:ext uri="{FF2B5EF4-FFF2-40B4-BE49-F238E27FC236}">
                      <a16:creationId xmlns="" xmlns:a16="http://schemas.microsoft.com/office/drawing/2014/main" id="{D9C87148-FB3A-44AC-ACB9-1610B4534E1B}"/>
                    </a:ext>
                  </a:extLst>
                </p:cNvPr>
                <p:cNvGrpSpPr/>
                <p:nvPr/>
              </p:nvGrpSpPr>
              <p:grpSpPr>
                <a:xfrm>
                  <a:off x="1303925" y="1910851"/>
                  <a:ext cx="2808000" cy="2808000"/>
                  <a:chOff x="4935646" y="1988488"/>
                  <a:chExt cx="2808000" cy="2808000"/>
                </a:xfrm>
                <a:effectLst>
                  <a:outerShdw blurRad="533400" dist="88900" dir="6840000" sx="103000" sy="103000" algn="tl" rotWithShape="0">
                    <a:prstClr val="black">
                      <a:alpha val="32000"/>
                    </a:prstClr>
                  </a:outerShdw>
                </a:effectLst>
              </p:grpSpPr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="" xmlns:a16="http://schemas.microsoft.com/office/drawing/2014/main" id="{E5044201-D975-41F8-9E90-C725EE7363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20454" y="1988488"/>
                    <a:ext cx="2638384" cy="927240"/>
                  </a:xfrm>
                  <a:custGeom>
                    <a:avLst/>
                    <a:gdLst>
                      <a:gd name="connsiteX0" fmla="*/ 1319192 w 2638384"/>
                      <a:gd name="connsiteY0" fmla="*/ 0 h 927240"/>
                      <a:gd name="connsiteX1" fmla="*/ 2612859 w 2638384"/>
                      <a:gd name="connsiteY1" fmla="*/ 857500 h 927240"/>
                      <a:gd name="connsiteX2" fmla="*/ 2638384 w 2638384"/>
                      <a:gd name="connsiteY2" fmla="*/ 927240 h 927240"/>
                      <a:gd name="connsiteX3" fmla="*/ 0 w 2638384"/>
                      <a:gd name="connsiteY3" fmla="*/ 927240 h 927240"/>
                      <a:gd name="connsiteX4" fmla="*/ 25526 w 2638384"/>
                      <a:gd name="connsiteY4" fmla="*/ 857500 h 927240"/>
                      <a:gd name="connsiteX5" fmla="*/ 1319192 w 2638384"/>
                      <a:gd name="connsiteY5" fmla="*/ 0 h 92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38384" h="927240">
                        <a:moveTo>
                          <a:pt x="1319192" y="0"/>
                        </a:moveTo>
                        <a:cubicBezTo>
                          <a:pt x="1900748" y="0"/>
                          <a:pt x="2399720" y="353583"/>
                          <a:pt x="2612859" y="857500"/>
                        </a:cubicBezTo>
                        <a:lnTo>
                          <a:pt x="2638384" y="927240"/>
                        </a:lnTo>
                        <a:lnTo>
                          <a:pt x="0" y="927240"/>
                        </a:lnTo>
                        <a:lnTo>
                          <a:pt x="25526" y="857500"/>
                        </a:lnTo>
                        <a:cubicBezTo>
                          <a:pt x="238664" y="353583"/>
                          <a:pt x="737636" y="0"/>
                          <a:pt x="1319192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>
                          <a:lumMod val="0"/>
                          <a:lumOff val="100000"/>
                          <a:alpha val="0"/>
                        </a:schemeClr>
                      </a:gs>
                      <a:gs pos="100000">
                        <a:srgbClr val="CC99FF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="" xmlns:a16="http://schemas.microsoft.com/office/drawing/2014/main" id="{E48255EF-16C0-4E73-9307-BC62E36F31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935646" y="2915728"/>
                    <a:ext cx="2808000" cy="1880760"/>
                  </a:xfrm>
                  <a:custGeom>
                    <a:avLst/>
                    <a:gdLst>
                      <a:gd name="connsiteX0" fmla="*/ 84808 w 2808000"/>
                      <a:gd name="connsiteY0" fmla="*/ 0 h 1880760"/>
                      <a:gd name="connsiteX1" fmla="*/ 2723192 w 2808000"/>
                      <a:gd name="connsiteY1" fmla="*/ 0 h 1880760"/>
                      <a:gd name="connsiteX2" fmla="*/ 2744879 w 2808000"/>
                      <a:gd name="connsiteY2" fmla="*/ 59253 h 1880760"/>
                      <a:gd name="connsiteX3" fmla="*/ 2808000 w 2808000"/>
                      <a:gd name="connsiteY3" fmla="*/ 476760 h 1880760"/>
                      <a:gd name="connsiteX4" fmla="*/ 1404000 w 2808000"/>
                      <a:gd name="connsiteY4" fmla="*/ 1880760 h 1880760"/>
                      <a:gd name="connsiteX5" fmla="*/ 0 w 2808000"/>
                      <a:gd name="connsiteY5" fmla="*/ 476760 h 1880760"/>
                      <a:gd name="connsiteX6" fmla="*/ 63121 w 2808000"/>
                      <a:gd name="connsiteY6" fmla="*/ 59253 h 1880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08000" h="1880760">
                        <a:moveTo>
                          <a:pt x="84808" y="0"/>
                        </a:moveTo>
                        <a:lnTo>
                          <a:pt x="2723192" y="0"/>
                        </a:lnTo>
                        <a:lnTo>
                          <a:pt x="2744879" y="59253"/>
                        </a:lnTo>
                        <a:cubicBezTo>
                          <a:pt x="2785901" y="191144"/>
                          <a:pt x="2808000" y="331371"/>
                          <a:pt x="2808000" y="476760"/>
                        </a:cubicBezTo>
                        <a:cubicBezTo>
                          <a:pt x="2808000" y="1252168"/>
                          <a:pt x="2179408" y="1880760"/>
                          <a:pt x="1404000" y="1880760"/>
                        </a:cubicBezTo>
                        <a:cubicBezTo>
                          <a:pt x="628592" y="1880760"/>
                          <a:pt x="0" y="1252168"/>
                          <a:pt x="0" y="476760"/>
                        </a:cubicBezTo>
                        <a:cubicBezTo>
                          <a:pt x="0" y="331371"/>
                          <a:pt x="22099" y="191144"/>
                          <a:pt x="63121" y="5925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6D1ECC"/>
                      </a:gs>
                      <a:gs pos="0">
                        <a:srgbClr val="9900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reflection blurRad="6350" stA="29000" endPos="14000" dir="5400000" sy="-100000" algn="bl" rotWithShape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34" name="Овал 33">
                  <a:extLst>
                    <a:ext uri="{FF2B5EF4-FFF2-40B4-BE49-F238E27FC236}">
                      <a16:creationId xmlns="" xmlns:a16="http://schemas.microsoft.com/office/drawing/2014/main" id="{E51376D4-AF6B-401A-8E9B-2A042BAB3739}"/>
                    </a:ext>
                  </a:extLst>
                </p:cNvPr>
                <p:cNvSpPr/>
                <p:nvPr/>
              </p:nvSpPr>
              <p:spPr>
                <a:xfrm>
                  <a:off x="1388733" y="2738887"/>
                  <a:ext cx="2638384" cy="198407"/>
                </a:xfrm>
                <a:prstGeom prst="ellipse">
                  <a:avLst/>
                </a:prstGeom>
                <a:solidFill>
                  <a:srgbClr val="612A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Овал 34">
                  <a:extLst>
                    <a:ext uri="{FF2B5EF4-FFF2-40B4-BE49-F238E27FC236}">
                      <a16:creationId xmlns="" xmlns:a16="http://schemas.microsoft.com/office/drawing/2014/main" id="{BA373854-3029-49D7-81C5-76131253941E}"/>
                    </a:ext>
                  </a:extLst>
                </p:cNvPr>
                <p:cNvSpPr/>
                <p:nvPr/>
              </p:nvSpPr>
              <p:spPr>
                <a:xfrm>
                  <a:off x="2120096" y="1905635"/>
                  <a:ext cx="1175657" cy="55621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  <a:alpha val="22000"/>
                      </a:schemeClr>
                    </a:gs>
                    <a:gs pos="100000">
                      <a:schemeClr val="bg1">
                        <a:alpha val="41000"/>
                      </a:scheme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6149F3B-5658-4559-89CA-F0F406D6DDAE}"/>
                </a:ext>
              </a:extLst>
            </p:cNvPr>
            <p:cNvSpPr txBox="1"/>
            <p:nvPr/>
          </p:nvSpPr>
          <p:spPr>
            <a:xfrm>
              <a:off x="955882" y="3820501"/>
              <a:ext cx="33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214 516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37B6EBDE-1352-4344-84B4-DE11046B328B}"/>
              </a:ext>
            </a:extLst>
          </p:cNvPr>
          <p:cNvGrpSpPr/>
          <p:nvPr/>
        </p:nvGrpSpPr>
        <p:grpSpPr>
          <a:xfrm>
            <a:off x="4818885" y="2760105"/>
            <a:ext cx="2954613" cy="3005415"/>
            <a:chOff x="4818885" y="2760105"/>
            <a:chExt cx="2954613" cy="3005415"/>
          </a:xfrm>
        </p:grpSpPr>
        <p:grpSp>
          <p:nvGrpSpPr>
            <p:cNvPr id="22" name="Группа 21">
              <a:extLst>
                <a:ext uri="{FF2B5EF4-FFF2-40B4-BE49-F238E27FC236}">
                  <a16:creationId xmlns="" xmlns:a16="http://schemas.microsoft.com/office/drawing/2014/main" id="{D1ED3774-8215-4AAB-9B7D-E82E006759B9}"/>
                </a:ext>
              </a:extLst>
            </p:cNvPr>
            <p:cNvGrpSpPr/>
            <p:nvPr/>
          </p:nvGrpSpPr>
          <p:grpSpPr>
            <a:xfrm>
              <a:off x="4818885" y="2760105"/>
              <a:ext cx="2954613" cy="3005415"/>
              <a:chOff x="5466007" y="2985963"/>
              <a:chExt cx="2251128" cy="2289834"/>
            </a:xfrm>
            <a:effectLst/>
          </p:grpSpPr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8CF88991-83A1-4393-9DBC-8DB364C89B61}"/>
                  </a:ext>
                </a:extLst>
              </p:cNvPr>
              <p:cNvSpPr/>
              <p:nvPr/>
            </p:nvSpPr>
            <p:spPr>
              <a:xfrm>
                <a:off x="6169539" y="5205458"/>
                <a:ext cx="844061" cy="703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" name="Группа 23">
                <a:extLst>
                  <a:ext uri="{FF2B5EF4-FFF2-40B4-BE49-F238E27FC236}">
                    <a16:creationId xmlns="" xmlns:a16="http://schemas.microsoft.com/office/drawing/2014/main" id="{48532DF2-DA6C-4F08-95AE-BC66FA74E0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66007" y="2985963"/>
                <a:ext cx="2251128" cy="2251128"/>
                <a:chOff x="1303925" y="1905635"/>
                <a:chExt cx="2808000" cy="2813216"/>
              </a:xfrm>
            </p:grpSpPr>
            <p:grpSp>
              <p:nvGrpSpPr>
                <p:cNvPr id="25" name="Группа 24">
                  <a:extLst>
                    <a:ext uri="{FF2B5EF4-FFF2-40B4-BE49-F238E27FC236}">
                      <a16:creationId xmlns="" xmlns:a16="http://schemas.microsoft.com/office/drawing/2014/main" id="{DB906E35-80D1-41AC-87BD-371C14A03AC7}"/>
                    </a:ext>
                  </a:extLst>
                </p:cNvPr>
                <p:cNvGrpSpPr/>
                <p:nvPr/>
              </p:nvGrpSpPr>
              <p:grpSpPr>
                <a:xfrm>
                  <a:off x="1303925" y="1910851"/>
                  <a:ext cx="2808000" cy="2808000"/>
                  <a:chOff x="4935646" y="1988488"/>
                  <a:chExt cx="2808000" cy="2808000"/>
                </a:xfrm>
                <a:effectLst>
                  <a:outerShdw blurRad="533400" dist="88900" dir="6840000" sx="103000" sy="103000" algn="tl" rotWithShape="0">
                    <a:prstClr val="black">
                      <a:alpha val="32000"/>
                    </a:prstClr>
                  </a:outerShdw>
                </a:effectLst>
              </p:grpSpPr>
              <p:sp>
                <p:nvSpPr>
                  <p:cNvPr id="28" name="Полилиния: фигура 27">
                    <a:extLst>
                      <a:ext uri="{FF2B5EF4-FFF2-40B4-BE49-F238E27FC236}">
                        <a16:creationId xmlns="" xmlns:a16="http://schemas.microsoft.com/office/drawing/2014/main" id="{524B9333-A174-41B2-9F8B-BF3F6518E9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20454" y="1988488"/>
                    <a:ext cx="2638384" cy="927240"/>
                  </a:xfrm>
                  <a:custGeom>
                    <a:avLst/>
                    <a:gdLst>
                      <a:gd name="connsiteX0" fmla="*/ 1319192 w 2638384"/>
                      <a:gd name="connsiteY0" fmla="*/ 0 h 927240"/>
                      <a:gd name="connsiteX1" fmla="*/ 2612859 w 2638384"/>
                      <a:gd name="connsiteY1" fmla="*/ 857500 h 927240"/>
                      <a:gd name="connsiteX2" fmla="*/ 2638384 w 2638384"/>
                      <a:gd name="connsiteY2" fmla="*/ 927240 h 927240"/>
                      <a:gd name="connsiteX3" fmla="*/ 0 w 2638384"/>
                      <a:gd name="connsiteY3" fmla="*/ 927240 h 927240"/>
                      <a:gd name="connsiteX4" fmla="*/ 25526 w 2638384"/>
                      <a:gd name="connsiteY4" fmla="*/ 857500 h 927240"/>
                      <a:gd name="connsiteX5" fmla="*/ 1319192 w 2638384"/>
                      <a:gd name="connsiteY5" fmla="*/ 0 h 92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38384" h="927240">
                        <a:moveTo>
                          <a:pt x="1319192" y="0"/>
                        </a:moveTo>
                        <a:cubicBezTo>
                          <a:pt x="1900748" y="0"/>
                          <a:pt x="2399720" y="353583"/>
                          <a:pt x="2612859" y="857500"/>
                        </a:cubicBezTo>
                        <a:lnTo>
                          <a:pt x="2638384" y="927240"/>
                        </a:lnTo>
                        <a:lnTo>
                          <a:pt x="0" y="927240"/>
                        </a:lnTo>
                        <a:lnTo>
                          <a:pt x="25526" y="857500"/>
                        </a:lnTo>
                        <a:cubicBezTo>
                          <a:pt x="238664" y="353583"/>
                          <a:pt x="737636" y="0"/>
                          <a:pt x="1319192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>
                          <a:lumMod val="0"/>
                          <a:lumOff val="100000"/>
                          <a:alpha val="0"/>
                        </a:schemeClr>
                      </a:gs>
                      <a:gs pos="100000">
                        <a:srgbClr val="71DAFF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9" name="Полилиния: фигура 28">
                    <a:extLst>
                      <a:ext uri="{FF2B5EF4-FFF2-40B4-BE49-F238E27FC236}">
                        <a16:creationId xmlns="" xmlns:a16="http://schemas.microsoft.com/office/drawing/2014/main" id="{7058292B-5DD6-47B6-904C-2BCE855B9F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935646" y="2915728"/>
                    <a:ext cx="2808000" cy="1880760"/>
                  </a:xfrm>
                  <a:custGeom>
                    <a:avLst/>
                    <a:gdLst>
                      <a:gd name="connsiteX0" fmla="*/ 84808 w 2808000"/>
                      <a:gd name="connsiteY0" fmla="*/ 0 h 1880760"/>
                      <a:gd name="connsiteX1" fmla="*/ 2723192 w 2808000"/>
                      <a:gd name="connsiteY1" fmla="*/ 0 h 1880760"/>
                      <a:gd name="connsiteX2" fmla="*/ 2744879 w 2808000"/>
                      <a:gd name="connsiteY2" fmla="*/ 59253 h 1880760"/>
                      <a:gd name="connsiteX3" fmla="*/ 2808000 w 2808000"/>
                      <a:gd name="connsiteY3" fmla="*/ 476760 h 1880760"/>
                      <a:gd name="connsiteX4" fmla="*/ 1404000 w 2808000"/>
                      <a:gd name="connsiteY4" fmla="*/ 1880760 h 1880760"/>
                      <a:gd name="connsiteX5" fmla="*/ 0 w 2808000"/>
                      <a:gd name="connsiteY5" fmla="*/ 476760 h 1880760"/>
                      <a:gd name="connsiteX6" fmla="*/ 63121 w 2808000"/>
                      <a:gd name="connsiteY6" fmla="*/ 59253 h 1880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08000" h="1880760">
                        <a:moveTo>
                          <a:pt x="84808" y="0"/>
                        </a:moveTo>
                        <a:lnTo>
                          <a:pt x="2723192" y="0"/>
                        </a:lnTo>
                        <a:lnTo>
                          <a:pt x="2744879" y="59253"/>
                        </a:lnTo>
                        <a:cubicBezTo>
                          <a:pt x="2785901" y="191144"/>
                          <a:pt x="2808000" y="331371"/>
                          <a:pt x="2808000" y="476760"/>
                        </a:cubicBezTo>
                        <a:cubicBezTo>
                          <a:pt x="2808000" y="1252168"/>
                          <a:pt x="2179408" y="1880760"/>
                          <a:pt x="1404000" y="1880760"/>
                        </a:cubicBezTo>
                        <a:cubicBezTo>
                          <a:pt x="628592" y="1880760"/>
                          <a:pt x="0" y="1252168"/>
                          <a:pt x="0" y="476760"/>
                        </a:cubicBezTo>
                        <a:cubicBezTo>
                          <a:pt x="0" y="331371"/>
                          <a:pt x="22099" y="191144"/>
                          <a:pt x="63121" y="5925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0066FF"/>
                      </a:gs>
                      <a:gs pos="0">
                        <a:srgbClr val="33CCFF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reflection blurRad="6350" stA="52000" endA="300" endPos="23000" dir="5400000" sy="-100000" algn="bl" rotWithShape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26" name="Овал 25">
                  <a:extLst>
                    <a:ext uri="{FF2B5EF4-FFF2-40B4-BE49-F238E27FC236}">
                      <a16:creationId xmlns="" xmlns:a16="http://schemas.microsoft.com/office/drawing/2014/main" id="{2248D1A2-5156-46AF-8929-FE47E94B7F1C}"/>
                    </a:ext>
                  </a:extLst>
                </p:cNvPr>
                <p:cNvSpPr/>
                <p:nvPr/>
              </p:nvSpPr>
              <p:spPr>
                <a:xfrm>
                  <a:off x="1388733" y="2738887"/>
                  <a:ext cx="2638384" cy="19840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="" xmlns:a16="http://schemas.microsoft.com/office/drawing/2014/main" id="{F7688A1E-F9A1-4C0B-8DB9-9A38571505A9}"/>
                    </a:ext>
                  </a:extLst>
                </p:cNvPr>
                <p:cNvSpPr/>
                <p:nvPr/>
              </p:nvSpPr>
              <p:spPr>
                <a:xfrm>
                  <a:off x="2120096" y="1905635"/>
                  <a:ext cx="1175657" cy="55621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  <a:alpha val="22000"/>
                      </a:schemeClr>
                    </a:gs>
                    <a:gs pos="100000">
                      <a:schemeClr val="bg1">
                        <a:alpha val="41000"/>
                      </a:scheme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A02A14D-CB86-4807-95F5-599178110663}"/>
                </a:ext>
              </a:extLst>
            </p:cNvPr>
            <p:cNvSpPr txBox="1"/>
            <p:nvPr/>
          </p:nvSpPr>
          <p:spPr>
            <a:xfrm>
              <a:off x="4818885" y="4025719"/>
              <a:ext cx="2954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184 000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B5B34A0-0C81-4D1F-B62E-5DBBEFF5C9BB}"/>
              </a:ext>
            </a:extLst>
          </p:cNvPr>
          <p:cNvSpPr txBox="1"/>
          <p:nvPr/>
        </p:nvSpPr>
        <p:spPr>
          <a:xfrm>
            <a:off x="653763" y="929442"/>
            <a:ext cx="3952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Численность работников занятых на работах в контакте с вредными и опасными производственными факторами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82CE785-B813-4AD6-8363-737875E46D8D}"/>
              </a:ext>
            </a:extLst>
          </p:cNvPr>
          <p:cNvSpPr txBox="1"/>
          <p:nvPr/>
        </p:nvSpPr>
        <p:spPr>
          <a:xfrm>
            <a:off x="4799640" y="1412899"/>
            <a:ext cx="299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Количество </a:t>
            </a:r>
            <a:r>
              <a:rPr lang="ru-RU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стажированных</a:t>
            </a:r>
            <a:r>
              <a:rPr lang="ru-RU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работников ХМАО составляет </a:t>
            </a:r>
          </a:p>
        </p:txBody>
      </p:sp>
    </p:spTree>
    <p:extLst>
      <p:ext uri="{BB962C8B-B14F-4D97-AF65-F5344CB8AC3E}">
        <p14:creationId xmlns:p14="http://schemas.microsoft.com/office/powerpoint/2010/main" val="17814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АУ «Югорский центр профессиональной патологии»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2DA08AC-CBF5-4101-A36E-D2E27025DFA1}"/>
              </a:ext>
            </a:extLst>
          </p:cNvPr>
          <p:cNvSpPr/>
          <p:nvPr/>
        </p:nvSpPr>
        <p:spPr>
          <a:xfrm>
            <a:off x="805157" y="4033181"/>
            <a:ext cx="7243337" cy="34365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scene3d>
            <a:camera prst="perspectiveRelaxedModerately">
              <a:rot lat="16790623" lon="0" rev="0"/>
            </a:camera>
            <a:lightRig rig="morning" dir="t"/>
          </a:scene3d>
          <a:sp3d prstMaterial="matte">
            <a:bevelT w="0"/>
            <a:bevelB w="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7F7D3EA-E82A-417D-A790-58E3CF924EBA}"/>
              </a:ext>
            </a:extLst>
          </p:cNvPr>
          <p:cNvGrpSpPr/>
          <p:nvPr/>
        </p:nvGrpSpPr>
        <p:grpSpPr>
          <a:xfrm>
            <a:off x="2897999" y="2368525"/>
            <a:ext cx="3348001" cy="3391890"/>
            <a:chOff x="2897999" y="2368525"/>
            <a:chExt cx="3348001" cy="3391890"/>
          </a:xfrm>
        </p:grpSpPr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FF41DC16-4EBE-48E3-806E-3FB1C2D87274}"/>
                </a:ext>
              </a:extLst>
            </p:cNvPr>
            <p:cNvGrpSpPr/>
            <p:nvPr/>
          </p:nvGrpSpPr>
          <p:grpSpPr>
            <a:xfrm>
              <a:off x="2898000" y="2368525"/>
              <a:ext cx="3348000" cy="3391890"/>
              <a:chOff x="955883" y="2372891"/>
              <a:chExt cx="3348000" cy="3391890"/>
            </a:xfrm>
          </p:grpSpPr>
          <p:sp>
            <p:nvSpPr>
              <p:cNvPr id="31" name="Овал 30">
                <a:extLst>
                  <a:ext uri="{FF2B5EF4-FFF2-40B4-BE49-F238E27FC236}">
                    <a16:creationId xmlns="" xmlns:a16="http://schemas.microsoft.com/office/drawing/2014/main" id="{94F04044-ECAA-4B48-ABBA-8DC0C8B25D7B}"/>
                  </a:ext>
                </a:extLst>
              </p:cNvPr>
              <p:cNvSpPr/>
              <p:nvPr/>
            </p:nvSpPr>
            <p:spPr>
              <a:xfrm>
                <a:off x="1911425" y="5677000"/>
                <a:ext cx="1436914" cy="8778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32" name="Группа 31">
                <a:extLst>
                  <a:ext uri="{FF2B5EF4-FFF2-40B4-BE49-F238E27FC236}">
                    <a16:creationId xmlns="" xmlns:a16="http://schemas.microsoft.com/office/drawing/2014/main" id="{E99D48AC-2088-4424-8778-84A7694E604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55883" y="2372891"/>
                <a:ext cx="3348000" cy="3348000"/>
                <a:chOff x="1303925" y="1905635"/>
                <a:chExt cx="2808000" cy="2813216"/>
              </a:xfrm>
              <a:effectLst/>
            </p:grpSpPr>
            <p:grpSp>
              <p:nvGrpSpPr>
                <p:cNvPr id="33" name="Группа 32">
                  <a:extLst>
                    <a:ext uri="{FF2B5EF4-FFF2-40B4-BE49-F238E27FC236}">
                      <a16:creationId xmlns="" xmlns:a16="http://schemas.microsoft.com/office/drawing/2014/main" id="{D9C87148-FB3A-44AC-ACB9-1610B4534E1B}"/>
                    </a:ext>
                  </a:extLst>
                </p:cNvPr>
                <p:cNvGrpSpPr/>
                <p:nvPr/>
              </p:nvGrpSpPr>
              <p:grpSpPr>
                <a:xfrm>
                  <a:off x="1303925" y="1910851"/>
                  <a:ext cx="2808000" cy="2808000"/>
                  <a:chOff x="4935646" y="1988488"/>
                  <a:chExt cx="2808000" cy="2808000"/>
                </a:xfrm>
                <a:effectLst>
                  <a:outerShdw blurRad="533400" dist="88900" dir="6840000" sx="103000" sy="103000" algn="tl" rotWithShape="0">
                    <a:prstClr val="black">
                      <a:alpha val="32000"/>
                    </a:prstClr>
                  </a:outerShdw>
                </a:effectLst>
              </p:grpSpPr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="" xmlns:a16="http://schemas.microsoft.com/office/drawing/2014/main" id="{E5044201-D975-41F8-9E90-C725EE7363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020454" y="1988488"/>
                    <a:ext cx="2638384" cy="927240"/>
                  </a:xfrm>
                  <a:custGeom>
                    <a:avLst/>
                    <a:gdLst>
                      <a:gd name="connsiteX0" fmla="*/ 1319192 w 2638384"/>
                      <a:gd name="connsiteY0" fmla="*/ 0 h 927240"/>
                      <a:gd name="connsiteX1" fmla="*/ 2612859 w 2638384"/>
                      <a:gd name="connsiteY1" fmla="*/ 857500 h 927240"/>
                      <a:gd name="connsiteX2" fmla="*/ 2638384 w 2638384"/>
                      <a:gd name="connsiteY2" fmla="*/ 927240 h 927240"/>
                      <a:gd name="connsiteX3" fmla="*/ 0 w 2638384"/>
                      <a:gd name="connsiteY3" fmla="*/ 927240 h 927240"/>
                      <a:gd name="connsiteX4" fmla="*/ 25526 w 2638384"/>
                      <a:gd name="connsiteY4" fmla="*/ 857500 h 927240"/>
                      <a:gd name="connsiteX5" fmla="*/ 1319192 w 2638384"/>
                      <a:gd name="connsiteY5" fmla="*/ 0 h 92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38384" h="927240">
                        <a:moveTo>
                          <a:pt x="1319192" y="0"/>
                        </a:moveTo>
                        <a:cubicBezTo>
                          <a:pt x="1900748" y="0"/>
                          <a:pt x="2399720" y="353583"/>
                          <a:pt x="2612859" y="857500"/>
                        </a:cubicBezTo>
                        <a:lnTo>
                          <a:pt x="2638384" y="927240"/>
                        </a:lnTo>
                        <a:lnTo>
                          <a:pt x="0" y="927240"/>
                        </a:lnTo>
                        <a:lnTo>
                          <a:pt x="25526" y="857500"/>
                        </a:lnTo>
                        <a:cubicBezTo>
                          <a:pt x="238664" y="353583"/>
                          <a:pt x="737636" y="0"/>
                          <a:pt x="1319192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>
                          <a:lumMod val="0"/>
                          <a:lumOff val="100000"/>
                          <a:alpha val="0"/>
                        </a:schemeClr>
                      </a:gs>
                      <a:gs pos="100000">
                        <a:srgbClr val="8DF888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="" xmlns:a16="http://schemas.microsoft.com/office/drawing/2014/main" id="{E48255EF-16C0-4E73-9307-BC62E36F31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935646" y="2915728"/>
                    <a:ext cx="2808000" cy="1880760"/>
                  </a:xfrm>
                  <a:custGeom>
                    <a:avLst/>
                    <a:gdLst>
                      <a:gd name="connsiteX0" fmla="*/ 84808 w 2808000"/>
                      <a:gd name="connsiteY0" fmla="*/ 0 h 1880760"/>
                      <a:gd name="connsiteX1" fmla="*/ 2723192 w 2808000"/>
                      <a:gd name="connsiteY1" fmla="*/ 0 h 1880760"/>
                      <a:gd name="connsiteX2" fmla="*/ 2744879 w 2808000"/>
                      <a:gd name="connsiteY2" fmla="*/ 59253 h 1880760"/>
                      <a:gd name="connsiteX3" fmla="*/ 2808000 w 2808000"/>
                      <a:gd name="connsiteY3" fmla="*/ 476760 h 1880760"/>
                      <a:gd name="connsiteX4" fmla="*/ 1404000 w 2808000"/>
                      <a:gd name="connsiteY4" fmla="*/ 1880760 h 1880760"/>
                      <a:gd name="connsiteX5" fmla="*/ 0 w 2808000"/>
                      <a:gd name="connsiteY5" fmla="*/ 476760 h 1880760"/>
                      <a:gd name="connsiteX6" fmla="*/ 63121 w 2808000"/>
                      <a:gd name="connsiteY6" fmla="*/ 59253 h 1880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08000" h="1880760">
                        <a:moveTo>
                          <a:pt x="84808" y="0"/>
                        </a:moveTo>
                        <a:lnTo>
                          <a:pt x="2723192" y="0"/>
                        </a:lnTo>
                        <a:lnTo>
                          <a:pt x="2744879" y="59253"/>
                        </a:lnTo>
                        <a:cubicBezTo>
                          <a:pt x="2785901" y="191144"/>
                          <a:pt x="2808000" y="331371"/>
                          <a:pt x="2808000" y="476760"/>
                        </a:cubicBezTo>
                        <a:cubicBezTo>
                          <a:pt x="2808000" y="1252168"/>
                          <a:pt x="2179408" y="1880760"/>
                          <a:pt x="1404000" y="1880760"/>
                        </a:cubicBezTo>
                        <a:cubicBezTo>
                          <a:pt x="628592" y="1880760"/>
                          <a:pt x="0" y="1252168"/>
                          <a:pt x="0" y="476760"/>
                        </a:cubicBezTo>
                        <a:cubicBezTo>
                          <a:pt x="0" y="331371"/>
                          <a:pt x="22099" y="191144"/>
                          <a:pt x="63121" y="5925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00C441"/>
                      </a:gs>
                      <a:gs pos="0">
                        <a:srgbClr val="8DF88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reflection blurRad="6350" stA="29000" endPos="14000" dir="5400000" sy="-100000" algn="bl" rotWithShape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34" name="Овал 33">
                  <a:extLst>
                    <a:ext uri="{FF2B5EF4-FFF2-40B4-BE49-F238E27FC236}">
                      <a16:creationId xmlns="" xmlns:a16="http://schemas.microsoft.com/office/drawing/2014/main" id="{E51376D4-AF6B-401A-8E9B-2A042BAB3739}"/>
                    </a:ext>
                  </a:extLst>
                </p:cNvPr>
                <p:cNvSpPr/>
                <p:nvPr/>
              </p:nvSpPr>
              <p:spPr>
                <a:xfrm>
                  <a:off x="1388733" y="2738887"/>
                  <a:ext cx="2638384" cy="198407"/>
                </a:xfrm>
                <a:prstGeom prst="ellipse">
                  <a:avLst/>
                </a:prstGeom>
                <a:solidFill>
                  <a:srgbClr val="028C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Овал 34">
                  <a:extLst>
                    <a:ext uri="{FF2B5EF4-FFF2-40B4-BE49-F238E27FC236}">
                      <a16:creationId xmlns="" xmlns:a16="http://schemas.microsoft.com/office/drawing/2014/main" id="{BA373854-3029-49D7-81C5-76131253941E}"/>
                    </a:ext>
                  </a:extLst>
                </p:cNvPr>
                <p:cNvSpPr/>
                <p:nvPr/>
              </p:nvSpPr>
              <p:spPr>
                <a:xfrm>
                  <a:off x="2120096" y="1905635"/>
                  <a:ext cx="1175657" cy="55621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  <a:alpha val="22000"/>
                      </a:schemeClr>
                    </a:gs>
                    <a:gs pos="100000">
                      <a:schemeClr val="bg1">
                        <a:alpha val="41000"/>
                      </a:scheme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6149F3B-5658-4559-89CA-F0F406D6DDAE}"/>
                </a:ext>
              </a:extLst>
            </p:cNvPr>
            <p:cNvSpPr txBox="1"/>
            <p:nvPr/>
          </p:nvSpPr>
          <p:spPr>
            <a:xfrm>
              <a:off x="2897999" y="3778013"/>
              <a:ext cx="334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dirty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480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B5B34A0-0C81-4D1F-B62E-5DBBEFF5C9BB}"/>
              </a:ext>
            </a:extLst>
          </p:cNvPr>
          <p:cNvSpPr txBox="1"/>
          <p:nvPr/>
        </p:nvSpPr>
        <p:spPr>
          <a:xfrm>
            <a:off x="580881" y="793753"/>
            <a:ext cx="7982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Учитывая, что профессиональное заболевание развивается при стаже работы свыше 5-10 лет во вредных условиях труда (выявляются первые признаки), количество извещений о подозрении на профессиональное заболевание должно составить </a:t>
            </a:r>
          </a:p>
        </p:txBody>
      </p:sp>
    </p:spTree>
    <p:extLst>
      <p:ext uri="{BB962C8B-B14F-4D97-AF65-F5344CB8AC3E}">
        <p14:creationId xmlns:p14="http://schemas.microsoft.com/office/powerpoint/2010/main" val="18502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-29058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АУ «Югорский центр профессиональной патологии»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E375E3D-A896-4B41-8378-19DBF23ACFC3}"/>
              </a:ext>
            </a:extLst>
          </p:cNvPr>
          <p:cNvSpPr/>
          <p:nvPr/>
        </p:nvSpPr>
        <p:spPr>
          <a:xfrm>
            <a:off x="1460500" y="4058049"/>
            <a:ext cx="6223000" cy="34365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scene3d>
            <a:camera prst="perspectiveRelaxedModerately">
              <a:rot lat="16790623" lon="0" rev="0"/>
            </a:camera>
            <a:lightRig rig="morning" dir="t"/>
          </a:scene3d>
          <a:sp3d prstMaterial="matte">
            <a:bevelT w="0"/>
            <a:bevelB w="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D63B71-A76E-4697-9675-71F20892DC37}"/>
              </a:ext>
            </a:extLst>
          </p:cNvPr>
          <p:cNvSpPr txBox="1"/>
          <p:nvPr/>
        </p:nvSpPr>
        <p:spPr>
          <a:xfrm>
            <a:off x="5822990" y="46854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Сургут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944D8B-0880-4816-B78D-48BAFDDB4692}"/>
              </a:ext>
            </a:extLst>
          </p:cNvPr>
          <p:cNvSpPr txBox="1"/>
          <p:nvPr/>
        </p:nvSpPr>
        <p:spPr>
          <a:xfrm>
            <a:off x="5822990" y="69568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Сургутский район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77E242-1687-4C1B-A045-EEC9C87D0228}"/>
              </a:ext>
            </a:extLst>
          </p:cNvPr>
          <p:cNvSpPr txBox="1"/>
          <p:nvPr/>
        </p:nvSpPr>
        <p:spPr>
          <a:xfrm>
            <a:off x="5822990" y="9228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Нижневартовск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B2D042-BD93-4B53-9FD3-7924594B907D}"/>
              </a:ext>
            </a:extLst>
          </p:cNvPr>
          <p:cNvSpPr txBox="1"/>
          <p:nvPr/>
        </p:nvSpPr>
        <p:spPr>
          <a:xfrm>
            <a:off x="5822990" y="114996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Нефтеюганск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99BB11-A2AB-4E5C-870C-A2769BE7E208}"/>
              </a:ext>
            </a:extLst>
          </p:cNvPr>
          <p:cNvSpPr txBox="1"/>
          <p:nvPr/>
        </p:nvSpPr>
        <p:spPr>
          <a:xfrm>
            <a:off x="5822990" y="137710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Мегион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F16670-00E6-4D28-AF99-9E3D16B5D1AF}"/>
              </a:ext>
            </a:extLst>
          </p:cNvPr>
          <p:cNvSpPr txBox="1"/>
          <p:nvPr/>
        </p:nvSpPr>
        <p:spPr>
          <a:xfrm>
            <a:off x="5822990" y="160424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Ханты-Мансийск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C023C4-8CCF-4FAF-87D2-6E92B66C2F22}"/>
              </a:ext>
            </a:extLst>
          </p:cNvPr>
          <p:cNvSpPr txBox="1"/>
          <p:nvPr/>
        </p:nvSpPr>
        <p:spPr>
          <a:xfrm>
            <a:off x="5822990" y="183138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Югорск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C5325D-706F-40D1-8E66-F56BF5350F74}"/>
              </a:ext>
            </a:extLst>
          </p:cNvPr>
          <p:cNvSpPr txBox="1"/>
          <p:nvPr/>
        </p:nvSpPr>
        <p:spPr>
          <a:xfrm>
            <a:off x="5822990" y="20585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</a:t>
            </a:r>
            <a:r>
              <a:rPr lang="ru-RU" sz="12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Пыть-Ях</a:t>
            </a:r>
            <a:endParaRPr lang="ru-RU" sz="12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970C01-F30F-408E-BBAD-ECE44C9F30CB}"/>
              </a:ext>
            </a:extLst>
          </p:cNvPr>
          <p:cNvSpPr txBox="1"/>
          <p:nvPr/>
        </p:nvSpPr>
        <p:spPr>
          <a:xfrm>
            <a:off x="5822990" y="228566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</a:t>
            </a:r>
            <a:r>
              <a:rPr lang="ru-RU" sz="12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Урай</a:t>
            </a:r>
            <a:endParaRPr lang="ru-RU" sz="12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7C719FC-CB08-4EDF-BE3C-B512F63E5DB4}"/>
              </a:ext>
            </a:extLst>
          </p:cNvPr>
          <p:cNvSpPr txBox="1"/>
          <p:nvPr/>
        </p:nvSpPr>
        <p:spPr>
          <a:xfrm>
            <a:off x="5822990" y="251280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Нягань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C77BC1-A263-44F3-B7F2-351D91A8CEED}"/>
              </a:ext>
            </a:extLst>
          </p:cNvPr>
          <p:cNvSpPr txBox="1"/>
          <p:nvPr/>
        </p:nvSpPr>
        <p:spPr>
          <a:xfrm>
            <a:off x="5822990" y="273994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Когалым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2E3A52-738C-4C7F-BC51-D55412D3D58E}"/>
              </a:ext>
            </a:extLst>
          </p:cNvPr>
          <p:cNvSpPr txBox="1"/>
          <p:nvPr/>
        </p:nvSpPr>
        <p:spPr>
          <a:xfrm>
            <a:off x="5822990" y="296708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Белоярский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11CD41-E607-4DAA-89B4-64EEEB6DA558}"/>
              </a:ext>
            </a:extLst>
          </p:cNvPr>
          <p:cNvSpPr txBox="1"/>
          <p:nvPr/>
        </p:nvSpPr>
        <p:spPr>
          <a:xfrm>
            <a:off x="5822990" y="31942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Кондинский</a:t>
            </a:r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район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226864-3BFE-463C-83F6-A7B4530BC13C}"/>
              </a:ext>
            </a:extLst>
          </p:cNvPr>
          <p:cNvSpPr txBox="1"/>
          <p:nvPr/>
        </p:nvSpPr>
        <p:spPr>
          <a:xfrm>
            <a:off x="5822990" y="342136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Покачи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8518F4-E943-4896-B71F-2256692BC326}"/>
              </a:ext>
            </a:extLst>
          </p:cNvPr>
          <p:cNvSpPr txBox="1"/>
          <p:nvPr/>
        </p:nvSpPr>
        <p:spPr>
          <a:xfrm>
            <a:off x="5822990" y="364850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Радужный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322CB6-8733-4E2D-A739-2BA2282B36E6}"/>
              </a:ext>
            </a:extLst>
          </p:cNvPr>
          <p:cNvSpPr txBox="1"/>
          <p:nvPr/>
        </p:nvSpPr>
        <p:spPr>
          <a:xfrm>
            <a:off x="5822990" y="387564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Советский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CDF8FAB-4608-40BF-88DE-953C013120F7}"/>
              </a:ext>
            </a:extLst>
          </p:cNvPr>
          <p:cNvSpPr txBox="1"/>
          <p:nvPr/>
        </p:nvSpPr>
        <p:spPr>
          <a:xfrm>
            <a:off x="5822990" y="410278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Нефтеюганский</a:t>
            </a:r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район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67673B8-CD01-47C1-8281-1B0E6ACBEBD5}"/>
              </a:ext>
            </a:extLst>
          </p:cNvPr>
          <p:cNvSpPr txBox="1"/>
          <p:nvPr/>
        </p:nvSpPr>
        <p:spPr>
          <a:xfrm>
            <a:off x="5822990" y="523848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Советский район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2B159D-2E04-4F0A-910B-A3EB2060E0BD}"/>
              </a:ext>
            </a:extLst>
          </p:cNvPr>
          <p:cNvSpPr txBox="1"/>
          <p:nvPr/>
        </p:nvSpPr>
        <p:spPr>
          <a:xfrm>
            <a:off x="5822990" y="43299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Нижневартовский район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0DAA5F6-E1FA-4263-AA32-DF7B0DEC9039}"/>
              </a:ext>
            </a:extLst>
          </p:cNvPr>
          <p:cNvSpPr txBox="1"/>
          <p:nvPr/>
        </p:nvSpPr>
        <p:spPr>
          <a:xfrm>
            <a:off x="5822990" y="455706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Берёзовский</a:t>
            </a:r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район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F995EB-5DAD-4821-8B46-87E0BD2D36D2}"/>
              </a:ext>
            </a:extLst>
          </p:cNvPr>
          <p:cNvSpPr txBox="1"/>
          <p:nvPr/>
        </p:nvSpPr>
        <p:spPr>
          <a:xfrm>
            <a:off x="5822990" y="478420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г. Лангепас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A86D342-7EE4-407D-BB89-683C4D99908D}"/>
              </a:ext>
            </a:extLst>
          </p:cNvPr>
          <p:cNvSpPr txBox="1"/>
          <p:nvPr/>
        </p:nvSpPr>
        <p:spPr>
          <a:xfrm>
            <a:off x="5822990" y="501134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Октябрьский район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21FD61-0FCD-4C08-81F6-C56D23CC75D1}"/>
              </a:ext>
            </a:extLst>
          </p:cNvPr>
          <p:cNvSpPr/>
          <p:nvPr/>
        </p:nvSpPr>
        <p:spPr>
          <a:xfrm>
            <a:off x="1823467" y="545472"/>
            <a:ext cx="3988340" cy="180000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123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78B87AF-4FFA-4EEE-A21F-AB0450D2C6CB}"/>
              </a:ext>
            </a:extLst>
          </p:cNvPr>
          <p:cNvSpPr/>
          <p:nvPr/>
        </p:nvSpPr>
        <p:spPr>
          <a:xfrm>
            <a:off x="2661985" y="770193"/>
            <a:ext cx="3149822" cy="180000"/>
          </a:xfrm>
          <a:prstGeom prst="rect">
            <a:avLst/>
          </a:prstGeom>
          <a:solidFill>
            <a:srgbClr val="64B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72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460ABFC-F313-4D6A-8DBE-6830F923555D}"/>
              </a:ext>
            </a:extLst>
          </p:cNvPr>
          <p:cNvSpPr/>
          <p:nvPr/>
        </p:nvSpPr>
        <p:spPr>
          <a:xfrm>
            <a:off x="3770938" y="994914"/>
            <a:ext cx="2040869" cy="180000"/>
          </a:xfrm>
          <a:prstGeom prst="rect">
            <a:avLst/>
          </a:prstGeom>
          <a:solidFill>
            <a:srgbClr val="55A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35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48B2E8D-A467-4A9C-845B-719D982FC163}"/>
              </a:ext>
            </a:extLst>
          </p:cNvPr>
          <p:cNvSpPr/>
          <p:nvPr/>
        </p:nvSpPr>
        <p:spPr>
          <a:xfrm>
            <a:off x="3955765" y="1219635"/>
            <a:ext cx="1856042" cy="180000"/>
          </a:xfrm>
          <a:prstGeom prst="rect">
            <a:avLst/>
          </a:prstGeom>
          <a:solidFill>
            <a:srgbClr val="5C6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33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207856E-9A7A-4BFB-9621-6E2CA4AA6357}"/>
              </a:ext>
            </a:extLst>
          </p:cNvPr>
          <p:cNvSpPr/>
          <p:nvPr/>
        </p:nvSpPr>
        <p:spPr>
          <a:xfrm>
            <a:off x="4412965" y="1444356"/>
            <a:ext cx="1398842" cy="180000"/>
          </a:xfrm>
          <a:prstGeom prst="rect">
            <a:avLst/>
          </a:prstGeom>
          <a:solidFill>
            <a:srgbClr val="FE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A9CEC4F-F82D-4B9A-AFA0-40DC5D330B17}"/>
              </a:ext>
            </a:extLst>
          </p:cNvPr>
          <p:cNvSpPr/>
          <p:nvPr/>
        </p:nvSpPr>
        <p:spPr>
          <a:xfrm>
            <a:off x="4617246" y="1669077"/>
            <a:ext cx="1194561" cy="180000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19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A10CF9F-7C2E-4839-A2AC-0E1B8E465A37}"/>
              </a:ext>
            </a:extLst>
          </p:cNvPr>
          <p:cNvSpPr/>
          <p:nvPr/>
        </p:nvSpPr>
        <p:spPr>
          <a:xfrm>
            <a:off x="4617246" y="1893798"/>
            <a:ext cx="1194561" cy="180000"/>
          </a:xfrm>
          <a:prstGeom prst="rect">
            <a:avLst/>
          </a:prstGeom>
          <a:solidFill>
            <a:srgbClr val="4CB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19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1EB4756-2055-4AAF-A7D2-1E84D0DE508C}"/>
              </a:ext>
            </a:extLst>
          </p:cNvPr>
          <p:cNvSpPr/>
          <p:nvPr/>
        </p:nvSpPr>
        <p:spPr>
          <a:xfrm>
            <a:off x="4695070" y="2118519"/>
            <a:ext cx="1116737" cy="180000"/>
          </a:xfrm>
          <a:prstGeom prst="rect">
            <a:avLst/>
          </a:prstGeom>
          <a:solidFill>
            <a:srgbClr val="5C6BB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18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DE0ACEE-05AF-4EB5-B94B-16C64845023D}"/>
              </a:ext>
            </a:extLst>
          </p:cNvPr>
          <p:cNvSpPr/>
          <p:nvPr/>
        </p:nvSpPr>
        <p:spPr>
          <a:xfrm>
            <a:off x="4841952" y="2343240"/>
            <a:ext cx="969855" cy="180000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13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A215E91-84BE-4222-8307-7B6AB78836F9}"/>
              </a:ext>
            </a:extLst>
          </p:cNvPr>
          <p:cNvSpPr/>
          <p:nvPr/>
        </p:nvSpPr>
        <p:spPr>
          <a:xfrm>
            <a:off x="4947989" y="2567961"/>
            <a:ext cx="863818" cy="180000"/>
          </a:xfrm>
          <a:prstGeom prst="rect">
            <a:avLst/>
          </a:prstGeom>
          <a:solidFill>
            <a:srgbClr val="FF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12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4DAE720-193F-46F2-B3D0-047BBF4297CC}"/>
              </a:ext>
            </a:extLst>
          </p:cNvPr>
          <p:cNvSpPr/>
          <p:nvPr/>
        </p:nvSpPr>
        <p:spPr>
          <a:xfrm>
            <a:off x="5054790" y="2792682"/>
            <a:ext cx="757017" cy="180000"/>
          </a:xfrm>
          <a:prstGeom prst="rect">
            <a:avLst/>
          </a:prstGeom>
          <a:solidFill>
            <a:srgbClr val="197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10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7F47548-B2B2-48CA-9AE7-F4FF6D0CADAB}"/>
              </a:ext>
            </a:extLst>
          </p:cNvPr>
          <p:cNvSpPr/>
          <p:nvPr/>
        </p:nvSpPr>
        <p:spPr>
          <a:xfrm>
            <a:off x="5184493" y="3017403"/>
            <a:ext cx="627314" cy="180000"/>
          </a:xfrm>
          <a:prstGeom prst="rect">
            <a:avLst/>
          </a:prstGeom>
          <a:solidFill>
            <a:srgbClr val="8E2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7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FC1FEA3E-D081-4BC4-AEDE-89C7C34F0983}"/>
              </a:ext>
            </a:extLst>
          </p:cNvPr>
          <p:cNvSpPr/>
          <p:nvPr/>
        </p:nvSpPr>
        <p:spPr>
          <a:xfrm>
            <a:off x="5184493" y="3242124"/>
            <a:ext cx="627314" cy="180000"/>
          </a:xfrm>
          <a:prstGeom prst="rect">
            <a:avLst/>
          </a:prstGeom>
          <a:solidFill>
            <a:srgbClr val="398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7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615719E1-3C72-4331-AD83-8A888026C731}"/>
              </a:ext>
            </a:extLst>
          </p:cNvPr>
          <p:cNvSpPr/>
          <p:nvPr/>
        </p:nvSpPr>
        <p:spPr>
          <a:xfrm>
            <a:off x="5255277" y="3466845"/>
            <a:ext cx="556530" cy="180000"/>
          </a:xfrm>
          <a:prstGeom prst="rect">
            <a:avLst/>
          </a:prstGeom>
          <a:solidFill>
            <a:srgbClr val="E57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6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F99FA4F-4E0B-4C9C-8E86-55AE44549C7D}"/>
              </a:ext>
            </a:extLst>
          </p:cNvPr>
          <p:cNvSpPr/>
          <p:nvPr/>
        </p:nvSpPr>
        <p:spPr>
          <a:xfrm>
            <a:off x="5328335" y="3691566"/>
            <a:ext cx="483472" cy="180000"/>
          </a:xfrm>
          <a:prstGeom prst="rect">
            <a:avLst/>
          </a:prstGeom>
          <a:solidFill>
            <a:srgbClr val="FCC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5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909EF8A-B8F4-4EEB-9EE4-BEC3EB095ECB}"/>
              </a:ext>
            </a:extLst>
          </p:cNvPr>
          <p:cNvSpPr/>
          <p:nvPr/>
        </p:nvSpPr>
        <p:spPr>
          <a:xfrm>
            <a:off x="5328335" y="3916287"/>
            <a:ext cx="483472" cy="180000"/>
          </a:xfrm>
          <a:prstGeom prst="rect">
            <a:avLst/>
          </a:prstGeom>
          <a:solidFill>
            <a:srgbClr val="818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5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EA877A84-DF1C-4947-9E81-5F6C5A7A1C35}"/>
              </a:ext>
            </a:extLst>
          </p:cNvPr>
          <p:cNvSpPr/>
          <p:nvPr/>
        </p:nvSpPr>
        <p:spPr>
          <a:xfrm>
            <a:off x="5328335" y="4141008"/>
            <a:ext cx="483472" cy="180000"/>
          </a:xfrm>
          <a:prstGeom prst="rect">
            <a:avLst/>
          </a:prstGeom>
          <a:solidFill>
            <a:srgbClr val="B96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5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1FCD1EC-8E65-4845-BB4D-2B45A688AAF2}"/>
              </a:ext>
            </a:extLst>
          </p:cNvPr>
          <p:cNvSpPr/>
          <p:nvPr/>
        </p:nvSpPr>
        <p:spPr>
          <a:xfrm>
            <a:off x="5328335" y="4365729"/>
            <a:ext cx="483472" cy="180000"/>
          </a:xfrm>
          <a:prstGeom prst="rect">
            <a:avLst/>
          </a:prstGeom>
          <a:solidFill>
            <a:srgbClr val="44A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5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5D552125-AD74-40F0-856C-2E8D85FD9073}"/>
              </a:ext>
            </a:extLst>
          </p:cNvPr>
          <p:cNvSpPr/>
          <p:nvPr/>
        </p:nvSpPr>
        <p:spPr>
          <a:xfrm>
            <a:off x="5408683" y="4590450"/>
            <a:ext cx="403124" cy="180000"/>
          </a:xfrm>
          <a:prstGeom prst="rect">
            <a:avLst/>
          </a:prstGeom>
          <a:solidFill>
            <a:srgbClr val="7030A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4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36B3B28-355C-4379-864B-235F3D3EF52A}"/>
              </a:ext>
            </a:extLst>
          </p:cNvPr>
          <p:cNvSpPr/>
          <p:nvPr/>
        </p:nvSpPr>
        <p:spPr>
          <a:xfrm>
            <a:off x="5484060" y="4815171"/>
            <a:ext cx="327747" cy="180000"/>
          </a:xfrm>
          <a:prstGeom prst="rect">
            <a:avLst/>
          </a:prstGeom>
          <a:solidFill>
            <a:srgbClr val="197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EBA89FB7-F642-4938-8457-0FE1C1891903}"/>
              </a:ext>
            </a:extLst>
          </p:cNvPr>
          <p:cNvSpPr/>
          <p:nvPr/>
        </p:nvSpPr>
        <p:spPr>
          <a:xfrm>
            <a:off x="5484060" y="5039892"/>
            <a:ext cx="327747" cy="180000"/>
          </a:xfrm>
          <a:prstGeom prst="rect">
            <a:avLst/>
          </a:prstGeom>
          <a:solidFill>
            <a:srgbClr val="FF8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30710C86-16ED-45E7-8F71-AFC33FECCC2A}"/>
              </a:ext>
            </a:extLst>
          </p:cNvPr>
          <p:cNvSpPr/>
          <p:nvPr/>
        </p:nvSpPr>
        <p:spPr>
          <a:xfrm>
            <a:off x="5484060" y="5264609"/>
            <a:ext cx="327747" cy="180000"/>
          </a:xfrm>
          <a:prstGeom prst="rect">
            <a:avLst/>
          </a:prstGeom>
          <a:solidFill>
            <a:srgbClr val="2F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E14FA4B-0607-4C2B-AA78-1E09E960CA0D}"/>
              </a:ext>
            </a:extLst>
          </p:cNvPr>
          <p:cNvSpPr txBox="1"/>
          <p:nvPr/>
        </p:nvSpPr>
        <p:spPr>
          <a:xfrm>
            <a:off x="226544" y="2177570"/>
            <a:ext cx="4345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Распределение подлежащего  количества  извещений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 подозрении на профессиональное заболевание, по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городам,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зависимости от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работающих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 вредных условиях труда, 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 стажем свыше 10 лет</a:t>
            </a:r>
          </a:p>
        </p:txBody>
      </p:sp>
    </p:spTree>
    <p:extLst>
      <p:ext uri="{BB962C8B-B14F-4D97-AF65-F5344CB8AC3E}">
        <p14:creationId xmlns:p14="http://schemas.microsoft.com/office/powerpoint/2010/main" val="38815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АУ «Югорский центр профессиональной патологии»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B4A8FB8-C2B5-4048-9474-7B53A7AE521B}"/>
              </a:ext>
            </a:extLst>
          </p:cNvPr>
          <p:cNvGrpSpPr/>
          <p:nvPr/>
        </p:nvGrpSpPr>
        <p:grpSpPr>
          <a:xfrm>
            <a:off x="2019800" y="2061998"/>
            <a:ext cx="6520043" cy="369332"/>
            <a:chOff x="2287218" y="1410593"/>
            <a:chExt cx="6520043" cy="36933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F6333F6E-C5FD-40B8-BFDA-836356D6D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87218" y="1760424"/>
              <a:ext cx="482828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2CA4351-B4D4-4582-ADC5-3B17B8AC46FC}"/>
                </a:ext>
              </a:extLst>
            </p:cNvPr>
            <p:cNvSpPr txBox="1"/>
            <p:nvPr/>
          </p:nvSpPr>
          <p:spPr>
            <a:xfrm>
              <a:off x="2684820" y="1410593"/>
              <a:ext cx="6122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АО «Группа компаний «</a:t>
              </a:r>
              <a:r>
                <a:rPr lang="ru-RU" dirty="0" err="1" smtClean="0"/>
                <a:t>Медси</a:t>
              </a:r>
              <a:r>
                <a:rPr lang="ru-RU" dirty="0" smtClean="0"/>
                <a:t>» г. Нижневартовск</a:t>
              </a:r>
              <a:endParaRPr lang="ru-RU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972E521-EC94-4A9E-8B09-5B1385871984}"/>
              </a:ext>
            </a:extLst>
          </p:cNvPr>
          <p:cNvGrpSpPr/>
          <p:nvPr/>
        </p:nvGrpSpPr>
        <p:grpSpPr>
          <a:xfrm>
            <a:off x="4550434" y="4991841"/>
            <a:ext cx="4480654" cy="344507"/>
            <a:chOff x="4775489" y="4340436"/>
            <a:chExt cx="3702589" cy="344507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57AEBEEC-2F24-4728-A5CC-AA9A6A35204F}"/>
                </a:ext>
              </a:extLst>
            </p:cNvPr>
            <p:cNvCxnSpPr>
              <a:cxnSpLocks/>
            </p:cNvCxnSpPr>
            <p:nvPr/>
          </p:nvCxnSpPr>
          <p:spPr>
            <a:xfrm>
              <a:off x="4775489" y="4684943"/>
              <a:ext cx="3702589" cy="0"/>
            </a:xfrm>
            <a:prstGeom prst="line">
              <a:avLst/>
            </a:prstGeom>
            <a:ln w="25400">
              <a:solidFill>
                <a:srgbClr val="CFDB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1C513D-4B71-4B3D-91DC-4B5B92590A8C}"/>
                </a:ext>
              </a:extLst>
            </p:cNvPr>
            <p:cNvSpPr txBox="1"/>
            <p:nvPr/>
          </p:nvSpPr>
          <p:spPr>
            <a:xfrm>
              <a:off x="5001661" y="4340436"/>
              <a:ext cx="2965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5D90051B-2A04-434D-BF12-9C576320E53E}"/>
              </a:ext>
            </a:extLst>
          </p:cNvPr>
          <p:cNvGrpSpPr/>
          <p:nvPr/>
        </p:nvGrpSpPr>
        <p:grpSpPr>
          <a:xfrm>
            <a:off x="3531885" y="4258219"/>
            <a:ext cx="5499203" cy="584775"/>
            <a:chOff x="3912230" y="3612844"/>
            <a:chExt cx="4392889" cy="584775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313EE2AA-4E10-417B-9A66-FA471162D34B}"/>
                </a:ext>
              </a:extLst>
            </p:cNvPr>
            <p:cNvCxnSpPr>
              <a:cxnSpLocks/>
            </p:cNvCxnSpPr>
            <p:nvPr/>
          </p:nvCxnSpPr>
          <p:spPr>
            <a:xfrm>
              <a:off x="4249451" y="4105041"/>
              <a:ext cx="395122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FA2A8EE-90C1-4C7C-9257-82892578CD68}"/>
                </a:ext>
              </a:extLst>
            </p:cNvPr>
            <p:cNvSpPr txBox="1"/>
            <p:nvPr/>
          </p:nvSpPr>
          <p:spPr>
            <a:xfrm>
              <a:off x="3912230" y="3612844"/>
              <a:ext cx="43928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БУ «</a:t>
              </a:r>
              <a:r>
                <a:rPr lang="ru-RU" sz="1600" dirty="0" err="1"/>
                <a:t>Нефтеюганская</a:t>
              </a:r>
              <a:r>
                <a:rPr lang="ru-RU" sz="1600" dirty="0"/>
                <a:t> окружная клиническая больница имени В.П. </a:t>
              </a:r>
              <a:r>
                <a:rPr lang="ru-RU" sz="1600" dirty="0" err="1"/>
                <a:t>Яцкив</a:t>
              </a:r>
              <a:r>
                <a:rPr lang="ru-RU" sz="1600" dirty="0"/>
                <a:t>»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6D01A52-F881-4260-AF49-6FF273FD4FCF}"/>
              </a:ext>
            </a:extLst>
          </p:cNvPr>
          <p:cNvGrpSpPr/>
          <p:nvPr/>
        </p:nvGrpSpPr>
        <p:grpSpPr>
          <a:xfrm>
            <a:off x="2519674" y="2644528"/>
            <a:ext cx="6080862" cy="357734"/>
            <a:chOff x="2787092" y="1993123"/>
            <a:chExt cx="6080862" cy="3577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2C291665-BAEF-4FEB-A34A-4A97AE0A3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7092" y="2348334"/>
              <a:ext cx="4230607" cy="2523"/>
            </a:xfrm>
            <a:prstGeom prst="line">
              <a:avLst/>
            </a:prstGeom>
            <a:ln w="25400">
              <a:solidFill>
                <a:srgbClr val="286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FB33BF4-0DE7-4995-A4D4-FBD8777AA891}"/>
                </a:ext>
              </a:extLst>
            </p:cNvPr>
            <p:cNvSpPr txBox="1"/>
            <p:nvPr/>
          </p:nvSpPr>
          <p:spPr>
            <a:xfrm>
              <a:off x="2804258" y="1993123"/>
              <a:ext cx="6063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 АУ «Югорский центр профессиональной патологии»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5C4A01E-79A6-4C8C-A9C6-BB13F4D1A12E}"/>
              </a:ext>
            </a:extLst>
          </p:cNvPr>
          <p:cNvGrpSpPr/>
          <p:nvPr/>
        </p:nvGrpSpPr>
        <p:grpSpPr>
          <a:xfrm>
            <a:off x="2972897" y="3166083"/>
            <a:ext cx="5566945" cy="416632"/>
            <a:chOff x="3240315" y="2514678"/>
            <a:chExt cx="2614425" cy="416632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573F8843-973F-4469-84F1-6107CA12A7D3}"/>
                </a:ext>
              </a:extLst>
            </p:cNvPr>
            <p:cNvCxnSpPr>
              <a:cxnSpLocks/>
            </p:cNvCxnSpPr>
            <p:nvPr/>
          </p:nvCxnSpPr>
          <p:spPr>
            <a:xfrm>
              <a:off x="3240315" y="2931310"/>
              <a:ext cx="226752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5981628-0839-4AFE-8987-4C26DFF1AE8B}"/>
                </a:ext>
              </a:extLst>
            </p:cNvPr>
            <p:cNvSpPr txBox="1"/>
            <p:nvPr/>
          </p:nvSpPr>
          <p:spPr>
            <a:xfrm>
              <a:off x="3333474" y="2514678"/>
              <a:ext cx="252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ООО «</a:t>
              </a:r>
              <a:r>
                <a:rPr lang="ru-RU" dirty="0" smtClean="0"/>
                <a:t>ГИППОКРАТЪ-Центр» г. Нижневартовск</a:t>
              </a:r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ABAB28F3-D03C-439B-87D0-1B0DFFF2F7FF}"/>
              </a:ext>
            </a:extLst>
          </p:cNvPr>
          <p:cNvGrpSpPr/>
          <p:nvPr/>
        </p:nvGrpSpPr>
        <p:grpSpPr>
          <a:xfrm>
            <a:off x="2997390" y="3732010"/>
            <a:ext cx="6236419" cy="469252"/>
            <a:chOff x="3795954" y="3080605"/>
            <a:chExt cx="3700751" cy="469252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16B56043-574A-466F-B9E0-829CDAC02834}"/>
                </a:ext>
              </a:extLst>
            </p:cNvPr>
            <p:cNvCxnSpPr>
              <a:cxnSpLocks/>
            </p:cNvCxnSpPr>
            <p:nvPr/>
          </p:nvCxnSpPr>
          <p:spPr>
            <a:xfrm>
              <a:off x="3795954" y="3549857"/>
              <a:ext cx="3661992" cy="0"/>
            </a:xfrm>
            <a:prstGeom prst="line">
              <a:avLst/>
            </a:prstGeom>
            <a:ln w="25400">
              <a:solidFill>
                <a:srgbClr val="009D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5B88373-2066-49D2-97E4-09E50B89AD1A}"/>
                </a:ext>
              </a:extLst>
            </p:cNvPr>
            <p:cNvSpPr txBox="1"/>
            <p:nvPr/>
          </p:nvSpPr>
          <p:spPr>
            <a:xfrm>
              <a:off x="3914282" y="3080605"/>
              <a:ext cx="3582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БУ </a:t>
              </a:r>
              <a:r>
                <a:rPr lang="ru-RU" sz="1600" dirty="0" smtClean="0"/>
                <a:t>«</a:t>
              </a:r>
              <a:r>
                <a:rPr lang="ru-RU" sz="1600" dirty="0" err="1" smtClean="0"/>
                <a:t>Сургутская</a:t>
              </a:r>
              <a:r>
                <a:rPr lang="ru-RU" sz="1600" dirty="0" smtClean="0"/>
                <a:t> городская клиническая поликлиника №4»</a:t>
              </a:r>
              <a:endParaRPr lang="ru-RU" sz="1600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77AD7A55-1967-476F-8772-6D88B69FABC0}"/>
              </a:ext>
            </a:extLst>
          </p:cNvPr>
          <p:cNvGrpSpPr/>
          <p:nvPr/>
        </p:nvGrpSpPr>
        <p:grpSpPr>
          <a:xfrm>
            <a:off x="1518010" y="1453276"/>
            <a:ext cx="6181689" cy="400481"/>
            <a:chOff x="1785428" y="801871"/>
            <a:chExt cx="2477691" cy="400481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C5C518F2-6E96-4D4F-96DA-A2A202137BDB}"/>
                </a:ext>
              </a:extLst>
            </p:cNvPr>
            <p:cNvCxnSpPr>
              <a:cxnSpLocks/>
            </p:cNvCxnSpPr>
            <p:nvPr/>
          </p:nvCxnSpPr>
          <p:spPr>
            <a:xfrm>
              <a:off x="1785428" y="1202352"/>
              <a:ext cx="239884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9846EB3-1F2D-45BA-A032-5F0E9C409724}"/>
                </a:ext>
              </a:extLst>
            </p:cNvPr>
            <p:cNvSpPr txBox="1"/>
            <p:nvPr/>
          </p:nvSpPr>
          <p:spPr>
            <a:xfrm>
              <a:off x="1974471" y="801871"/>
              <a:ext cx="2288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БУ «Нижневартовская городская поликлиника»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21D57A2E-73E9-4D38-9606-C624C728CA75}"/>
              </a:ext>
            </a:extLst>
          </p:cNvPr>
          <p:cNvGrpSpPr/>
          <p:nvPr/>
        </p:nvGrpSpPr>
        <p:grpSpPr>
          <a:xfrm>
            <a:off x="593237" y="1686615"/>
            <a:ext cx="1262973" cy="901055"/>
            <a:chOff x="860655" y="1035210"/>
            <a:chExt cx="1262973" cy="901055"/>
          </a:xfrm>
        </p:grpSpPr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F2A2D317-BC78-41B4-AB2B-DBBB702EFE89}"/>
                </a:ext>
              </a:extLst>
            </p:cNvPr>
            <p:cNvGrpSpPr/>
            <p:nvPr/>
          </p:nvGrpSpPr>
          <p:grpSpPr>
            <a:xfrm>
              <a:off x="860655" y="1035210"/>
              <a:ext cx="1262973" cy="725214"/>
              <a:chOff x="3773214" y="4135821"/>
              <a:chExt cx="1262973" cy="725214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1EFD47C8-06AF-4255-B06E-AD00477709C9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="" xmlns:a16="http://schemas.microsoft.com/office/drawing/2014/main" id="{23350379-C6FB-4B84-B731-2C3AB33EE5F2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C62827"/>
                  </a:gs>
                  <a:gs pos="100000">
                    <a:srgbClr val="EE534F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B247A75-A081-4D6F-B936-3B7E0DEB49FE}"/>
                </a:ext>
              </a:extLst>
            </p:cNvPr>
            <p:cNvSpPr txBox="1"/>
            <p:nvPr/>
          </p:nvSpPr>
          <p:spPr>
            <a:xfrm>
              <a:off x="919093" y="1105268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3ED368E1-ECFB-4BCF-B264-FBDD9A79705C}"/>
              </a:ext>
            </a:extLst>
          </p:cNvPr>
          <p:cNvGrpSpPr/>
          <p:nvPr/>
        </p:nvGrpSpPr>
        <p:grpSpPr>
          <a:xfrm>
            <a:off x="1107116" y="2270450"/>
            <a:ext cx="1262973" cy="895633"/>
            <a:chOff x="1350684" y="1631744"/>
            <a:chExt cx="1262973" cy="895633"/>
          </a:xfrm>
        </p:grpSpPr>
        <p:grpSp>
          <p:nvGrpSpPr>
            <p:cNvPr id="39" name="Группа 38">
              <a:extLst>
                <a:ext uri="{FF2B5EF4-FFF2-40B4-BE49-F238E27FC236}">
                  <a16:creationId xmlns="" xmlns:a16="http://schemas.microsoft.com/office/drawing/2014/main" id="{0B8D6E27-E2CF-4C14-871F-807CEE12C9D4}"/>
                </a:ext>
              </a:extLst>
            </p:cNvPr>
            <p:cNvGrpSpPr/>
            <p:nvPr/>
          </p:nvGrpSpPr>
          <p:grpSpPr>
            <a:xfrm>
              <a:off x="1350684" y="1631744"/>
              <a:ext cx="1262973" cy="725214"/>
              <a:chOff x="3773214" y="4135821"/>
              <a:chExt cx="1262973" cy="725214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D296674E-FC3B-4C3B-B482-942BBFF7A3B2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9793A386-23E5-4A62-B3B9-16452768ACCA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8E24AA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20AADC2-34CD-4C54-A7B4-E1523C2DD568}"/>
                </a:ext>
              </a:extLst>
            </p:cNvPr>
            <p:cNvSpPr txBox="1"/>
            <p:nvPr/>
          </p:nvSpPr>
          <p:spPr>
            <a:xfrm>
              <a:off x="1431781" y="1696380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5E7E5974-ABAB-4468-9737-3E83696872DC}"/>
              </a:ext>
            </a:extLst>
          </p:cNvPr>
          <p:cNvGrpSpPr/>
          <p:nvPr/>
        </p:nvGrpSpPr>
        <p:grpSpPr>
          <a:xfrm>
            <a:off x="1614237" y="2857501"/>
            <a:ext cx="1262973" cy="901055"/>
            <a:chOff x="1881655" y="2206096"/>
            <a:chExt cx="1262973" cy="901055"/>
          </a:xfrm>
        </p:grpSpPr>
        <p:grpSp>
          <p:nvGrpSpPr>
            <p:cNvPr id="44" name="Группа 43">
              <a:extLst>
                <a:ext uri="{FF2B5EF4-FFF2-40B4-BE49-F238E27FC236}">
                  <a16:creationId xmlns="" xmlns:a16="http://schemas.microsoft.com/office/drawing/2014/main" id="{A7733154-17D9-4672-AB21-2A5279FB8F72}"/>
                </a:ext>
              </a:extLst>
            </p:cNvPr>
            <p:cNvGrpSpPr/>
            <p:nvPr/>
          </p:nvGrpSpPr>
          <p:grpSpPr>
            <a:xfrm>
              <a:off x="1881655" y="2206096"/>
              <a:ext cx="1262973" cy="725214"/>
              <a:chOff x="3773214" y="4135821"/>
              <a:chExt cx="1262973" cy="725214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A3DE9606-E698-4458-AD20-CCB4C79083A5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0A045669-693C-491E-9D8B-307E56BEDD80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283593"/>
                  </a:gs>
                  <a:gs pos="100000">
                    <a:srgbClr val="3F51B5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DE158AA-DD70-423F-B8F6-A61037F42407}"/>
                </a:ext>
              </a:extLst>
            </p:cNvPr>
            <p:cNvSpPr txBox="1"/>
            <p:nvPr/>
          </p:nvSpPr>
          <p:spPr>
            <a:xfrm>
              <a:off x="1936684" y="2276154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502812CB-FC86-4A96-B99B-758FBBBDCAEE}"/>
              </a:ext>
            </a:extLst>
          </p:cNvPr>
          <p:cNvGrpSpPr/>
          <p:nvPr/>
        </p:nvGrpSpPr>
        <p:grpSpPr>
          <a:xfrm>
            <a:off x="2124737" y="3442944"/>
            <a:ext cx="1262973" cy="908841"/>
            <a:chOff x="2392155" y="2791539"/>
            <a:chExt cx="1262973" cy="908841"/>
          </a:xfrm>
        </p:grpSpPr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2710B6A6-E2A8-40B6-9483-9D35C7448E2D}"/>
                </a:ext>
              </a:extLst>
            </p:cNvPr>
            <p:cNvGrpSpPr/>
            <p:nvPr/>
          </p:nvGrpSpPr>
          <p:grpSpPr>
            <a:xfrm>
              <a:off x="2392155" y="2791539"/>
              <a:ext cx="1262973" cy="725214"/>
              <a:chOff x="3773214" y="4135821"/>
              <a:chExt cx="1262973" cy="725214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2B803F8D-4265-48F2-AF87-018E37A05EFC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BA07A534-9EE7-47FE-B16F-8664416194C3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1665C1"/>
                  </a:gs>
                  <a:gs pos="100000">
                    <a:srgbClr val="2196F3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86A6870-007C-4EE7-8A9A-183D31D38EA3}"/>
                </a:ext>
              </a:extLst>
            </p:cNvPr>
            <p:cNvSpPr txBox="1"/>
            <p:nvPr/>
          </p:nvSpPr>
          <p:spPr>
            <a:xfrm>
              <a:off x="2483861" y="2869383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2F1AFE28-6D6E-4A30-8905-5B37353FF321}"/>
              </a:ext>
            </a:extLst>
          </p:cNvPr>
          <p:cNvGrpSpPr/>
          <p:nvPr/>
        </p:nvGrpSpPr>
        <p:grpSpPr>
          <a:xfrm>
            <a:off x="2635237" y="4031232"/>
            <a:ext cx="1262973" cy="909537"/>
            <a:chOff x="2902655" y="3379827"/>
            <a:chExt cx="1262973" cy="909537"/>
          </a:xfrm>
        </p:grpSpPr>
        <p:grpSp>
          <p:nvGrpSpPr>
            <p:cNvPr id="54" name="Группа 53">
              <a:extLst>
                <a:ext uri="{FF2B5EF4-FFF2-40B4-BE49-F238E27FC236}">
                  <a16:creationId xmlns="" xmlns:a16="http://schemas.microsoft.com/office/drawing/2014/main" id="{0FC0C215-042E-41CE-9283-281D72071E82}"/>
                </a:ext>
              </a:extLst>
            </p:cNvPr>
            <p:cNvGrpSpPr/>
            <p:nvPr/>
          </p:nvGrpSpPr>
          <p:grpSpPr>
            <a:xfrm>
              <a:off x="2902655" y="3379827"/>
              <a:ext cx="1262973" cy="725214"/>
              <a:chOff x="3773214" y="4135821"/>
              <a:chExt cx="1262973" cy="725214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="" xmlns:a16="http://schemas.microsoft.com/office/drawing/2014/main" id="{640FFABE-657B-4212-9DE7-2967120F6285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9F54F1E3-C722-467C-B3A5-48894EDCD60A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00828F"/>
                  </a:gs>
                  <a:gs pos="100000">
                    <a:srgbClr val="00BBD4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2C207C2-BF5C-44CB-815A-98BB96B3EC64}"/>
                </a:ext>
              </a:extLst>
            </p:cNvPr>
            <p:cNvSpPr txBox="1"/>
            <p:nvPr/>
          </p:nvSpPr>
          <p:spPr>
            <a:xfrm>
              <a:off x="2983209" y="3458367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7EBFD6B1-5BF4-41CD-B000-E2751692A1A0}"/>
              </a:ext>
            </a:extLst>
          </p:cNvPr>
          <p:cNvGrpSpPr/>
          <p:nvPr/>
        </p:nvGrpSpPr>
        <p:grpSpPr>
          <a:xfrm>
            <a:off x="3145737" y="4611134"/>
            <a:ext cx="1262973" cy="900133"/>
            <a:chOff x="3413155" y="3959729"/>
            <a:chExt cx="1262973" cy="900133"/>
          </a:xfrm>
        </p:grpSpPr>
        <p:grpSp>
          <p:nvGrpSpPr>
            <p:cNvPr id="59" name="Группа 58">
              <a:extLst>
                <a:ext uri="{FF2B5EF4-FFF2-40B4-BE49-F238E27FC236}">
                  <a16:creationId xmlns="" xmlns:a16="http://schemas.microsoft.com/office/drawing/2014/main" id="{836B5221-3AD3-4362-9C8C-8BC010F1393B}"/>
                </a:ext>
              </a:extLst>
            </p:cNvPr>
            <p:cNvGrpSpPr/>
            <p:nvPr/>
          </p:nvGrpSpPr>
          <p:grpSpPr>
            <a:xfrm>
              <a:off x="3413155" y="3959729"/>
              <a:ext cx="1262973" cy="725214"/>
              <a:chOff x="3773214" y="4135821"/>
              <a:chExt cx="1262973" cy="725214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="" xmlns:a16="http://schemas.microsoft.com/office/drawing/2014/main" id="{B05EBE71-7004-4DE4-A4BE-1948DA94D233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34B7BB0D-1A76-4C46-A967-ADC40830C6D4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2F7D32"/>
                  </a:gs>
                  <a:gs pos="100000">
                    <a:srgbClr val="4BAF51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5DE00018-2205-414D-B491-84A592FC67F9}"/>
                </a:ext>
              </a:extLst>
            </p:cNvPr>
            <p:cNvSpPr txBox="1"/>
            <p:nvPr/>
          </p:nvSpPr>
          <p:spPr>
            <a:xfrm>
              <a:off x="3478906" y="4028865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F5B9EE6D-495C-4441-85C7-7F4CF8538101}"/>
              </a:ext>
            </a:extLst>
          </p:cNvPr>
          <p:cNvGrpSpPr/>
          <p:nvPr/>
        </p:nvGrpSpPr>
        <p:grpSpPr>
          <a:xfrm>
            <a:off x="3657051" y="5198641"/>
            <a:ext cx="1262973" cy="899347"/>
            <a:chOff x="3924469" y="4547236"/>
            <a:chExt cx="1262973" cy="899347"/>
          </a:xfrm>
        </p:grpSpPr>
        <p:grpSp>
          <p:nvGrpSpPr>
            <p:cNvPr id="64" name="Группа 63">
              <a:extLst>
                <a:ext uri="{FF2B5EF4-FFF2-40B4-BE49-F238E27FC236}">
                  <a16:creationId xmlns="" xmlns:a16="http://schemas.microsoft.com/office/drawing/2014/main" id="{270FB519-5D35-4A91-BE68-B0374D4FBA4E}"/>
                </a:ext>
              </a:extLst>
            </p:cNvPr>
            <p:cNvGrpSpPr/>
            <p:nvPr/>
          </p:nvGrpSpPr>
          <p:grpSpPr>
            <a:xfrm>
              <a:off x="3924469" y="4547236"/>
              <a:ext cx="1262973" cy="725214"/>
              <a:chOff x="3773214" y="4135821"/>
              <a:chExt cx="1262973" cy="725214"/>
            </a:xfrm>
            <a:gradFill>
              <a:gsLst>
                <a:gs pos="0">
                  <a:schemeClr val="bg1">
                    <a:lumMod val="95000"/>
                  </a:schemeClr>
                </a:gs>
                <a:gs pos="43000">
                  <a:schemeClr val="bg1">
                    <a:lumMod val="85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2700000" scaled="1"/>
            </a:gradFill>
          </p:grpSpPr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9939F564-6840-4ADC-B3C9-7BED9A1EDEBB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="" xmlns:a16="http://schemas.microsoft.com/office/drawing/2014/main" id="{C69E646B-C208-454E-9B66-67E9347C284E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9E9C23"/>
                  </a:gs>
                  <a:gs pos="100000">
                    <a:srgbClr val="CFDB3A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6353C547-55D5-474D-8AC7-0D9410A4C887}"/>
                </a:ext>
              </a:extLst>
            </p:cNvPr>
            <p:cNvSpPr txBox="1"/>
            <p:nvPr/>
          </p:nvSpPr>
          <p:spPr>
            <a:xfrm>
              <a:off x="4010622" y="4615586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B48A383E-1D48-4130-B38A-A3FB7D20A1C4}"/>
              </a:ext>
            </a:extLst>
          </p:cNvPr>
          <p:cNvSpPr/>
          <p:nvPr/>
        </p:nvSpPr>
        <p:spPr>
          <a:xfrm>
            <a:off x="999759" y="1645517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31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7275B6FE-5047-46A6-BC48-C7207D520630}"/>
              </a:ext>
            </a:extLst>
          </p:cNvPr>
          <p:cNvSpPr/>
          <p:nvPr/>
        </p:nvSpPr>
        <p:spPr>
          <a:xfrm>
            <a:off x="1613231" y="2195771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9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2F733848-C06D-41FB-AEAD-F4284A2254D8}"/>
              </a:ext>
            </a:extLst>
          </p:cNvPr>
          <p:cNvSpPr/>
          <p:nvPr/>
        </p:nvSpPr>
        <p:spPr>
          <a:xfrm>
            <a:off x="2117537" y="2774283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>
                    <a:schemeClr val="bg1">
                      <a:alpha val="55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>
                  <a:schemeClr val="bg1">
                    <a:alpha val="55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ACF914A6-79FD-4414-BEF3-E5E48C8E8F08}"/>
              </a:ext>
            </a:extLst>
          </p:cNvPr>
          <p:cNvSpPr/>
          <p:nvPr/>
        </p:nvSpPr>
        <p:spPr>
          <a:xfrm>
            <a:off x="2629660" y="3397392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1095F876-33E1-4211-80A6-6FACB23A032D}"/>
              </a:ext>
            </a:extLst>
          </p:cNvPr>
          <p:cNvSpPr/>
          <p:nvPr/>
        </p:nvSpPr>
        <p:spPr>
          <a:xfrm>
            <a:off x="3210753" y="3961229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492979BE-CCE8-4EC9-A76D-332BF96D12C6}"/>
              </a:ext>
            </a:extLst>
          </p:cNvPr>
          <p:cNvSpPr/>
          <p:nvPr/>
        </p:nvSpPr>
        <p:spPr>
          <a:xfrm>
            <a:off x="3722897" y="4528143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7D565A30-CC00-44AD-86CC-791C27102510}"/>
              </a:ext>
            </a:extLst>
          </p:cNvPr>
          <p:cNvSpPr/>
          <p:nvPr/>
        </p:nvSpPr>
        <p:spPr>
          <a:xfrm>
            <a:off x="4215981" y="512731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6F0D5B-35A6-4217-B3F6-A124D0A85A92}"/>
              </a:ext>
            </a:extLst>
          </p:cNvPr>
          <p:cNvSpPr txBox="1"/>
          <p:nvPr/>
        </p:nvSpPr>
        <p:spPr>
          <a:xfrm>
            <a:off x="500332" y="224287"/>
            <a:ext cx="810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Распределение поданных извещений о подозрении на профессиональное заболевание по медицинским организациям</a:t>
            </a:r>
            <a:endParaRPr lang="ru-RU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A37F439-C245-4229-B22B-8A10DE3D889B}"/>
              </a:ext>
            </a:extLst>
          </p:cNvPr>
          <p:cNvSpPr txBox="1"/>
          <p:nvPr/>
        </p:nvSpPr>
        <p:spPr>
          <a:xfrm>
            <a:off x="4510494" y="4997794"/>
            <a:ext cx="463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БУ «</a:t>
            </a:r>
            <a:r>
              <a:rPr lang="ru-RU" sz="1600" dirty="0" err="1"/>
              <a:t>Няганская</a:t>
            </a:r>
            <a:r>
              <a:rPr lang="ru-RU" sz="1600" dirty="0"/>
              <a:t> городская поликлиника»</a:t>
            </a:r>
          </a:p>
        </p:txBody>
      </p:sp>
    </p:spTree>
    <p:extLst>
      <p:ext uri="{BB962C8B-B14F-4D97-AF65-F5344CB8AC3E}">
        <p14:creationId xmlns:p14="http://schemas.microsoft.com/office/powerpoint/2010/main" val="34917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7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7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АУ «Югорский центр профессиональной патологии»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D8E529F9-157A-4777-B57B-87D03ACAA30A}"/>
              </a:ext>
            </a:extLst>
          </p:cNvPr>
          <p:cNvGrpSpPr/>
          <p:nvPr/>
        </p:nvGrpSpPr>
        <p:grpSpPr>
          <a:xfrm>
            <a:off x="2330350" y="1802809"/>
            <a:ext cx="4828280" cy="350228"/>
            <a:chOff x="2287218" y="1410196"/>
            <a:chExt cx="4828280" cy="35022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DB3698B0-3740-4F69-8A80-2D6F7327B191}"/>
                </a:ext>
              </a:extLst>
            </p:cNvPr>
            <p:cNvCxnSpPr>
              <a:cxnSpLocks/>
            </p:cNvCxnSpPr>
            <p:nvPr/>
          </p:nvCxnSpPr>
          <p:spPr>
            <a:xfrm>
              <a:off x="2287218" y="1760424"/>
              <a:ext cx="482828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E720A72-F2B7-441C-89E5-105806320CF9}"/>
                </a:ext>
              </a:extLst>
            </p:cNvPr>
            <p:cNvSpPr txBox="1"/>
            <p:nvPr/>
          </p:nvSpPr>
          <p:spPr>
            <a:xfrm>
              <a:off x="2505144" y="1410196"/>
              <a:ext cx="4033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КУ ХМАО-Югры «Березовский ПТД»</a:t>
              </a:r>
              <a:endParaRPr lang="ru-RU" sz="1200" dirty="0"/>
            </a:p>
          </p:txBody>
        </p:sp>
      </p:grp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E135ECB-210D-4917-9360-F348648854B5}"/>
              </a:ext>
            </a:extLst>
          </p:cNvPr>
          <p:cNvCxnSpPr>
            <a:cxnSpLocks/>
          </p:cNvCxnSpPr>
          <p:nvPr/>
        </p:nvCxnSpPr>
        <p:spPr>
          <a:xfrm flipV="1">
            <a:off x="2856121" y="2740947"/>
            <a:ext cx="4230607" cy="2523"/>
          </a:xfrm>
          <a:prstGeom prst="line">
            <a:avLst/>
          </a:prstGeom>
          <a:ln w="25400">
            <a:solidFill>
              <a:srgbClr val="28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5AF510F0-D096-442D-BE83-B195A6047511}"/>
              </a:ext>
            </a:extLst>
          </p:cNvPr>
          <p:cNvGrpSpPr/>
          <p:nvPr/>
        </p:nvGrpSpPr>
        <p:grpSpPr>
          <a:xfrm>
            <a:off x="3283447" y="2965155"/>
            <a:ext cx="4894395" cy="369332"/>
            <a:chOff x="3240315" y="2572542"/>
            <a:chExt cx="2267523" cy="369332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EBC4CA5D-2BD0-4DF1-9365-BF56A3830D61}"/>
                </a:ext>
              </a:extLst>
            </p:cNvPr>
            <p:cNvCxnSpPr>
              <a:cxnSpLocks/>
            </p:cNvCxnSpPr>
            <p:nvPr/>
          </p:nvCxnSpPr>
          <p:spPr>
            <a:xfrm>
              <a:off x="3240315" y="2931310"/>
              <a:ext cx="226752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76DA4A-226A-4BDA-BA10-D9461125472D}"/>
                </a:ext>
              </a:extLst>
            </p:cNvPr>
            <p:cNvSpPr txBox="1"/>
            <p:nvPr/>
          </p:nvSpPr>
          <p:spPr>
            <a:xfrm>
              <a:off x="3526517" y="2572542"/>
              <a:ext cx="179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16063695-4D9C-4696-8CDF-A079762DC5D0}"/>
              </a:ext>
            </a:extLst>
          </p:cNvPr>
          <p:cNvGrpSpPr/>
          <p:nvPr/>
        </p:nvGrpSpPr>
        <p:grpSpPr>
          <a:xfrm>
            <a:off x="1828560" y="1264533"/>
            <a:ext cx="5564278" cy="338554"/>
            <a:chOff x="1785428" y="871920"/>
            <a:chExt cx="2477691" cy="338554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A46315B0-336F-447C-9F58-290F7F899DB9}"/>
                </a:ext>
              </a:extLst>
            </p:cNvPr>
            <p:cNvCxnSpPr>
              <a:cxnSpLocks/>
            </p:cNvCxnSpPr>
            <p:nvPr/>
          </p:nvCxnSpPr>
          <p:spPr>
            <a:xfrm>
              <a:off x="1785428" y="1202352"/>
              <a:ext cx="247769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CC77295-E400-4CC3-90C9-800B07F9955D}"/>
                </a:ext>
              </a:extLst>
            </p:cNvPr>
            <p:cNvSpPr txBox="1"/>
            <p:nvPr/>
          </p:nvSpPr>
          <p:spPr>
            <a:xfrm>
              <a:off x="1992438" y="871920"/>
              <a:ext cx="2218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E69B74F3-FBF2-4913-B77C-D32CE963846F}"/>
              </a:ext>
            </a:extLst>
          </p:cNvPr>
          <p:cNvGrpSpPr/>
          <p:nvPr/>
        </p:nvGrpSpPr>
        <p:grpSpPr>
          <a:xfrm>
            <a:off x="903787" y="1427823"/>
            <a:ext cx="1262973" cy="911138"/>
            <a:chOff x="860655" y="1035210"/>
            <a:chExt cx="1262973" cy="911138"/>
          </a:xfrm>
        </p:grpSpPr>
        <p:grpSp>
          <p:nvGrpSpPr>
            <p:cNvPr id="37" name="Группа 36">
              <a:extLst>
                <a:ext uri="{FF2B5EF4-FFF2-40B4-BE49-F238E27FC236}">
                  <a16:creationId xmlns="" xmlns:a16="http://schemas.microsoft.com/office/drawing/2014/main" id="{6ADE1621-ACDB-4370-98B1-AF432706A017}"/>
                </a:ext>
              </a:extLst>
            </p:cNvPr>
            <p:cNvGrpSpPr/>
            <p:nvPr/>
          </p:nvGrpSpPr>
          <p:grpSpPr>
            <a:xfrm>
              <a:off x="860655" y="1035210"/>
              <a:ext cx="1262973" cy="725214"/>
              <a:chOff x="3773214" y="4135821"/>
              <a:chExt cx="1262973" cy="725214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C8DAA7B5-6826-4630-BF1C-2D3A2119CA33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3F3B5633-05A2-41A3-A344-9548CBE1025B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C62827"/>
                  </a:gs>
                  <a:gs pos="100000">
                    <a:srgbClr val="EE534F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31EEDE9-DB5D-486C-88A5-5DE217864EE5}"/>
                </a:ext>
              </a:extLst>
            </p:cNvPr>
            <p:cNvSpPr txBox="1"/>
            <p:nvPr/>
          </p:nvSpPr>
          <p:spPr>
            <a:xfrm>
              <a:off x="930115" y="1115351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A8C16BF2-6DEB-4081-B76F-99A92BDC0CC0}"/>
              </a:ext>
            </a:extLst>
          </p:cNvPr>
          <p:cNvGrpSpPr/>
          <p:nvPr/>
        </p:nvGrpSpPr>
        <p:grpSpPr>
          <a:xfrm>
            <a:off x="1417666" y="2011658"/>
            <a:ext cx="1262973" cy="895633"/>
            <a:chOff x="1350684" y="1631744"/>
            <a:chExt cx="1262973" cy="895633"/>
          </a:xfrm>
        </p:grpSpPr>
        <p:grpSp>
          <p:nvGrpSpPr>
            <p:cNvPr id="42" name="Группа 41">
              <a:extLst>
                <a:ext uri="{FF2B5EF4-FFF2-40B4-BE49-F238E27FC236}">
                  <a16:creationId xmlns="" xmlns:a16="http://schemas.microsoft.com/office/drawing/2014/main" id="{0FE55937-C696-44C0-8AD3-6667CF3A67FC}"/>
                </a:ext>
              </a:extLst>
            </p:cNvPr>
            <p:cNvGrpSpPr/>
            <p:nvPr/>
          </p:nvGrpSpPr>
          <p:grpSpPr>
            <a:xfrm>
              <a:off x="1350684" y="1631744"/>
              <a:ext cx="1262973" cy="725214"/>
              <a:chOff x="3773214" y="4135821"/>
              <a:chExt cx="1262973" cy="725214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9767A29D-41EB-4926-8026-58F1B1A8474E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11A5E3F6-FF70-4C09-9B50-DA03BF80CD82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/>
                  </a:gs>
                  <a:gs pos="100000">
                    <a:srgbClr val="8E24AA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BF8916E-3ED1-4EDC-ABF0-08C9BBA6CF38}"/>
                </a:ext>
              </a:extLst>
            </p:cNvPr>
            <p:cNvSpPr txBox="1"/>
            <p:nvPr/>
          </p:nvSpPr>
          <p:spPr>
            <a:xfrm>
              <a:off x="1431781" y="1696380"/>
              <a:ext cx="64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1C69C7F9-F664-46F2-A29A-DEE1D8280FFF}"/>
              </a:ext>
            </a:extLst>
          </p:cNvPr>
          <p:cNvGrpSpPr/>
          <p:nvPr/>
        </p:nvGrpSpPr>
        <p:grpSpPr>
          <a:xfrm>
            <a:off x="1919068" y="2598709"/>
            <a:ext cx="1268692" cy="840430"/>
            <a:chOff x="1875936" y="2206096"/>
            <a:chExt cx="1268692" cy="840430"/>
          </a:xfrm>
        </p:grpSpPr>
        <p:grpSp>
          <p:nvGrpSpPr>
            <p:cNvPr id="47" name="Группа 46">
              <a:extLst>
                <a:ext uri="{FF2B5EF4-FFF2-40B4-BE49-F238E27FC236}">
                  <a16:creationId xmlns="" xmlns:a16="http://schemas.microsoft.com/office/drawing/2014/main" id="{AFCCD3E3-0206-4B9A-81DC-D675300A9342}"/>
                </a:ext>
              </a:extLst>
            </p:cNvPr>
            <p:cNvGrpSpPr/>
            <p:nvPr/>
          </p:nvGrpSpPr>
          <p:grpSpPr>
            <a:xfrm>
              <a:off x="1881655" y="2206096"/>
              <a:ext cx="1262973" cy="725214"/>
              <a:chOff x="3773214" y="4135821"/>
              <a:chExt cx="1262973" cy="725214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A02110FB-635B-461D-BC24-5F8E487260AD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="" xmlns:a16="http://schemas.microsoft.com/office/drawing/2014/main" id="{FBF627F5-AA65-4F70-90E0-D6830A19C8F5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283593"/>
                  </a:gs>
                  <a:gs pos="100000">
                    <a:srgbClr val="3F51B5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9E1AA2D-8452-4247-A6DC-12C8E364416A}"/>
                </a:ext>
              </a:extLst>
            </p:cNvPr>
            <p:cNvSpPr txBox="1"/>
            <p:nvPr/>
          </p:nvSpPr>
          <p:spPr>
            <a:xfrm>
              <a:off x="1875936" y="2215529"/>
              <a:ext cx="10211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</a:rPr>
                <a:t>10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3F75A132-936B-407D-9B1F-BE284BA89811}"/>
              </a:ext>
            </a:extLst>
          </p:cNvPr>
          <p:cNvGrpSpPr/>
          <p:nvPr/>
        </p:nvGrpSpPr>
        <p:grpSpPr>
          <a:xfrm>
            <a:off x="2435287" y="3184152"/>
            <a:ext cx="1262973" cy="849414"/>
            <a:chOff x="2392155" y="2791539"/>
            <a:chExt cx="1262973" cy="849414"/>
          </a:xfrm>
        </p:grpSpPr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28B94B31-39E1-4D03-A259-C974747603A0}"/>
                </a:ext>
              </a:extLst>
            </p:cNvPr>
            <p:cNvGrpSpPr/>
            <p:nvPr/>
          </p:nvGrpSpPr>
          <p:grpSpPr>
            <a:xfrm>
              <a:off x="2392155" y="2791539"/>
              <a:ext cx="1262973" cy="725214"/>
              <a:chOff x="3773214" y="4135821"/>
              <a:chExt cx="1262973" cy="725214"/>
            </a:xfrm>
          </p:grpSpPr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0BB8A542-9625-4D9D-BB13-C31F98E80DE7}"/>
                  </a:ext>
                </a:extLst>
              </p:cNvPr>
              <p:cNvSpPr/>
              <p:nvPr/>
            </p:nvSpPr>
            <p:spPr>
              <a:xfrm>
                <a:off x="3964132" y="4627275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D47D0E87-473A-478E-8E44-6B504A6592E0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1665C1"/>
                  </a:gs>
                  <a:gs pos="100000">
                    <a:srgbClr val="2196F3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E1138F6-4F4A-41B6-AF17-1FBD0A31E2F8}"/>
                </a:ext>
              </a:extLst>
            </p:cNvPr>
            <p:cNvSpPr txBox="1"/>
            <p:nvPr/>
          </p:nvSpPr>
          <p:spPr>
            <a:xfrm>
              <a:off x="2423025" y="2809956"/>
              <a:ext cx="902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B459D629-C6EE-4313-9009-DCFFC4AD9012}"/>
              </a:ext>
            </a:extLst>
          </p:cNvPr>
          <p:cNvSpPr/>
          <p:nvPr/>
        </p:nvSpPr>
        <p:spPr>
          <a:xfrm>
            <a:off x="1410497" y="1386725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BFDC4595-B946-4CF1-9180-726DE5788BE9}"/>
              </a:ext>
            </a:extLst>
          </p:cNvPr>
          <p:cNvSpPr/>
          <p:nvPr/>
        </p:nvSpPr>
        <p:spPr>
          <a:xfrm>
            <a:off x="1923781" y="1936979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A595AB9A-41EA-4F38-98CE-20BB60869E17}"/>
              </a:ext>
            </a:extLst>
          </p:cNvPr>
          <p:cNvSpPr/>
          <p:nvPr/>
        </p:nvSpPr>
        <p:spPr>
          <a:xfrm>
            <a:off x="2428087" y="2515491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>
                    <a:schemeClr val="bg1">
                      <a:alpha val="55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>
                  <a:schemeClr val="bg1">
                    <a:alpha val="55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6DFBAA95-4639-443E-B157-53B3D3E89871}"/>
              </a:ext>
            </a:extLst>
          </p:cNvPr>
          <p:cNvSpPr/>
          <p:nvPr/>
        </p:nvSpPr>
        <p:spPr>
          <a:xfrm>
            <a:off x="2940209" y="313860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2800" b="1" cap="none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88BD260-4F88-45BC-9B39-841B1C9359B2}"/>
              </a:ext>
            </a:extLst>
          </p:cNvPr>
          <p:cNvSpPr txBox="1"/>
          <p:nvPr/>
        </p:nvSpPr>
        <p:spPr>
          <a:xfrm>
            <a:off x="500332" y="224287"/>
            <a:ext cx="810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Распределение поданных извещений о подозрении на профессиональное заболевание по медицинским организациям</a:t>
            </a:r>
            <a:endParaRPr lang="ru-RU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4590" y="1225633"/>
            <a:ext cx="4357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БУ «Югорская городская больница»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E720A72-F2B7-441C-89E5-105806320CF9}"/>
              </a:ext>
            </a:extLst>
          </p:cNvPr>
          <p:cNvSpPr txBox="1"/>
          <p:nvPr/>
        </p:nvSpPr>
        <p:spPr>
          <a:xfrm>
            <a:off x="3248452" y="2318203"/>
            <a:ext cx="492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 «</a:t>
            </a:r>
            <a:r>
              <a:rPr lang="ru-RU" sz="1600" dirty="0" err="1" smtClean="0"/>
              <a:t>Мегионская</a:t>
            </a:r>
            <a:r>
              <a:rPr lang="ru-RU" sz="1600" dirty="0" smtClean="0"/>
              <a:t> городская больница №1»</a:t>
            </a:r>
            <a:endParaRPr lang="ru-RU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E720A72-F2B7-441C-89E5-105806320CF9}"/>
              </a:ext>
            </a:extLst>
          </p:cNvPr>
          <p:cNvSpPr txBox="1"/>
          <p:nvPr/>
        </p:nvSpPr>
        <p:spPr>
          <a:xfrm>
            <a:off x="3591820" y="2969323"/>
            <a:ext cx="492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 «</a:t>
            </a:r>
            <a:r>
              <a:rPr lang="ru-RU" sz="1600" dirty="0" err="1" smtClean="0"/>
              <a:t>Нефтеюганская</a:t>
            </a:r>
            <a:r>
              <a:rPr lang="ru-RU" sz="1600" dirty="0" smtClean="0"/>
              <a:t> районная больница»</a:t>
            </a:r>
            <a:endParaRPr lang="ru-RU" sz="1200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E720A72-F2B7-441C-89E5-105806320CF9}"/>
              </a:ext>
            </a:extLst>
          </p:cNvPr>
          <p:cNvSpPr txBox="1"/>
          <p:nvPr/>
        </p:nvSpPr>
        <p:spPr>
          <a:xfrm>
            <a:off x="3698260" y="3436009"/>
            <a:ext cx="492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ООО МЦ «</a:t>
            </a:r>
            <a:r>
              <a:rPr lang="ru-RU" sz="1600" dirty="0" err="1" smtClean="0"/>
              <a:t>Медис</a:t>
            </a:r>
            <a:r>
              <a:rPr lang="ru-RU" sz="1600" dirty="0" smtClean="0"/>
              <a:t>+»</a:t>
            </a:r>
            <a:endParaRPr lang="ru-RU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E720A72-F2B7-441C-89E5-105806320CF9}"/>
              </a:ext>
            </a:extLst>
          </p:cNvPr>
          <p:cNvSpPr txBox="1"/>
          <p:nvPr/>
        </p:nvSpPr>
        <p:spPr>
          <a:xfrm>
            <a:off x="3555861" y="3599785"/>
            <a:ext cx="489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1   </a:t>
            </a:r>
            <a:r>
              <a:rPr lang="ru-RU" sz="1600" dirty="0" smtClean="0"/>
              <a:t>БУ «</a:t>
            </a:r>
            <a:r>
              <a:rPr lang="ru-RU" sz="1600" dirty="0" err="1" smtClean="0"/>
              <a:t>Новоаганская</a:t>
            </a:r>
            <a:r>
              <a:rPr lang="ru-RU" sz="1600" dirty="0" smtClean="0"/>
              <a:t> районная больница»</a:t>
            </a:r>
            <a:endParaRPr lang="ru-RU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E720A72-F2B7-441C-89E5-105806320CF9}"/>
              </a:ext>
            </a:extLst>
          </p:cNvPr>
          <p:cNvSpPr txBox="1"/>
          <p:nvPr/>
        </p:nvSpPr>
        <p:spPr>
          <a:xfrm>
            <a:off x="3591820" y="3996926"/>
            <a:ext cx="5212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 «</a:t>
            </a:r>
            <a:r>
              <a:rPr lang="ru-RU" sz="1600" dirty="0" err="1" smtClean="0"/>
              <a:t>Пыть-Яхская</a:t>
            </a:r>
            <a:r>
              <a:rPr lang="ru-RU" sz="1600" dirty="0" smtClean="0"/>
              <a:t> городская больница»</a:t>
            </a:r>
            <a:endParaRPr lang="ru-RU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E720A72-F2B7-441C-89E5-105806320CF9}"/>
              </a:ext>
            </a:extLst>
          </p:cNvPr>
          <p:cNvSpPr txBox="1"/>
          <p:nvPr/>
        </p:nvSpPr>
        <p:spPr>
          <a:xfrm>
            <a:off x="3591820" y="4377036"/>
            <a:ext cx="5520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 «</a:t>
            </a:r>
            <a:r>
              <a:rPr lang="ru-RU" sz="1600" dirty="0" err="1" smtClean="0"/>
              <a:t>Урайская</a:t>
            </a:r>
            <a:r>
              <a:rPr lang="ru-RU" sz="1600" dirty="0" smtClean="0"/>
              <a:t> городская клиническая больница»</a:t>
            </a:r>
            <a:endParaRPr lang="ru-RU" sz="1200" dirty="0"/>
          </a:p>
        </p:txBody>
      </p: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3F75A132-936B-407D-9B1F-BE284BA89811}"/>
              </a:ext>
            </a:extLst>
          </p:cNvPr>
          <p:cNvGrpSpPr/>
          <p:nvPr/>
        </p:nvGrpSpPr>
        <p:grpSpPr>
          <a:xfrm>
            <a:off x="3019834" y="3821292"/>
            <a:ext cx="1300673" cy="849414"/>
            <a:chOff x="2392155" y="2791539"/>
            <a:chExt cx="1300673" cy="849414"/>
          </a:xfrm>
        </p:grpSpPr>
        <p:grpSp>
          <p:nvGrpSpPr>
            <p:cNvPr id="75" name="Группа 74">
              <a:extLst>
                <a:ext uri="{FF2B5EF4-FFF2-40B4-BE49-F238E27FC236}">
                  <a16:creationId xmlns="" xmlns:a16="http://schemas.microsoft.com/office/drawing/2014/main" id="{28B94B31-39E1-4D03-A259-C974747603A0}"/>
                </a:ext>
              </a:extLst>
            </p:cNvPr>
            <p:cNvGrpSpPr/>
            <p:nvPr/>
          </p:nvGrpSpPr>
          <p:grpSpPr>
            <a:xfrm>
              <a:off x="2392155" y="2791539"/>
              <a:ext cx="1300673" cy="725214"/>
              <a:chOff x="3773214" y="4135821"/>
              <a:chExt cx="1300673" cy="725214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="" xmlns:a16="http://schemas.microsoft.com/office/drawing/2014/main" id="{0BB8A542-9625-4D9D-BB13-C31F98E80DE7}"/>
                  </a:ext>
                </a:extLst>
              </p:cNvPr>
              <p:cNvSpPr/>
              <p:nvPr/>
            </p:nvSpPr>
            <p:spPr>
              <a:xfrm>
                <a:off x="4001832" y="4560009"/>
                <a:ext cx="1072055" cy="180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3000">
                    <a:schemeClr val="bg1">
                      <a:lumMod val="85000"/>
                      <a:alpha val="50000"/>
                    </a:schemeClr>
                  </a:gs>
                  <a:gs pos="100000">
                    <a:schemeClr val="accent3">
                      <a:lumMod val="100000"/>
                      <a:alpha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isometricTopUp"/>
                <a:lightRig rig="freezing" dir="t"/>
              </a:scene3d>
              <a:sp3d extrusionH="146050" prstMaterial="metal">
                <a:bevelT w="0" h="25400"/>
                <a:bevelB w="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="" xmlns:a16="http://schemas.microsoft.com/office/drawing/2014/main" id="{D47D0E87-473A-478E-8E44-6B504A6592E0}"/>
                  </a:ext>
                </a:extLst>
              </p:cNvPr>
              <p:cNvSpPr/>
              <p:nvPr/>
            </p:nvSpPr>
            <p:spPr>
              <a:xfrm>
                <a:off x="3773214" y="4135821"/>
                <a:ext cx="1072055" cy="725214"/>
              </a:xfrm>
              <a:prstGeom prst="rect">
                <a:avLst/>
              </a:prstGeom>
              <a:gradFill flip="none" rotWithShape="1">
                <a:gsLst>
                  <a:gs pos="0">
                    <a:srgbClr val="1665C1"/>
                  </a:gs>
                  <a:gs pos="100000">
                    <a:srgbClr val="2196F3"/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isometricTopUp"/>
                <a:lightRig rig="morning" dir="t"/>
              </a:scene3d>
              <a:sp3d extrusionH="13970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E1138F6-4F4A-41B6-AF17-1FBD0A31E2F8}"/>
                </a:ext>
              </a:extLst>
            </p:cNvPr>
            <p:cNvSpPr txBox="1"/>
            <p:nvPr/>
          </p:nvSpPr>
          <p:spPr>
            <a:xfrm>
              <a:off x="2423025" y="2809956"/>
              <a:ext cx="902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</a:rPr>
                <a:t>12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7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4A6353-33AE-4765-A299-CAD41CD6F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"/>
          <a:stretch/>
        </p:blipFill>
        <p:spPr>
          <a:xfrm>
            <a:off x="0" y="0"/>
            <a:ext cx="9144000" cy="65502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50223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АУ «Югорский центр профессиональной патологии»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DB2869-D838-4D2F-983F-298237E5A25F}"/>
              </a:ext>
            </a:extLst>
          </p:cNvPr>
          <p:cNvSpPr txBox="1"/>
          <p:nvPr/>
        </p:nvSpPr>
        <p:spPr>
          <a:xfrm>
            <a:off x="155274" y="520511"/>
            <a:ext cx="492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276662"/>
              </p:ext>
            </p:extLst>
          </p:nvPr>
        </p:nvGraphicFramePr>
        <p:xfrm>
          <a:off x="579664" y="375559"/>
          <a:ext cx="8196943" cy="5619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5516"/>
                <a:gridCol w="626518"/>
                <a:gridCol w="617816"/>
                <a:gridCol w="965883"/>
                <a:gridCol w="1102207"/>
                <a:gridCol w="1079003"/>
              </a:tblGrid>
              <a:tr h="75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Медицинская организация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</a:rPr>
                        <a:t>первичные пациента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</a:rPr>
                        <a:t>Направлен МО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</a:rPr>
                        <a:t>Самостоятельное обращение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</a:rPr>
                        <a:t>Признан профессиональным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</a:rPr>
                        <a:t>Не признан профессиональным</a:t>
                      </a:r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894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БУ "НИЖНЕВАРТОВСКАЯ ПОЛИКЛИНИКА" ПОЛИКЛИНИКА ПРОФОСМОТРОВ"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31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16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АО  "ГРУППА КОМПАНИЙ "МЕДСИ"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9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АУ ЮГОРСКИЙ ЦЕНТР ПРОФЕССИОНАЛЬНОЙ ПАТОЛОГИИ 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"ГИППОКРАТЪ-ЦЕНТР" ООО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БУ ПЫТЬ-ЯХСКАЯ ОКРУЖНАЯ КЛИНИЧЕСКАЯ БОЛЬНИЦА 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БУ "СУРГУТСКАЯ ГОРОДСКАЯ КЛИНИЧЕСКАЯ ПОЛИКЛИНИКА № 4"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894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НЕФТЕЮГАНСКАЯ ОКРУЖНАЯ КЛИНИЧЕСКАЯ БОЛЬНИЦА ИМЕНИ В.И.ЯЦКИВ БУ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НЯГАНСКАЯ ГОРОДСКАЯ ПОЛИКЛИНИКА БУ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БУ ХМАО-ЮГРЫ "КОГАЛЫМСКАЯ ГОРОДСКАЯ БОЛЬНИЦА"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ЮГОРСКАЯ ГОРОДСКАЯ БОЛЬНИЦА БУ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894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КУ ХМАО-ЮГРЫ "БЕРЕЗОВСКИЙ ПРОТИВОТУБЕРКУЛЕЗНЫЙ ДИСПАНСЕР"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МЕГИОНСКАЯ ГОРОДСКАЯ БОЛЬНИЦА № 1 БУ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НИЖНЕВАРТОВСКАЯ РАЙОННАЯ БОЛЬНИЦА БУ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БУ ХМАО-ЮГРЫ "НЕФТЕЮГАНСКАЯ РАЙОННАЯ БОЛЬНИЦА"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smtClean="0">
                          <a:effectLst/>
                          <a:latin typeface="+mn-lt"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МЕДИС+ ООО МЦ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</a:rPr>
                        <a:t>НОВОАГАНСКАЯ РАЙОННАЯ БОЛЬНИЦА БУ</a:t>
                      </a:r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ПЫТЬ-ЯХСКАЯ ГОРОДСКАЯ БОЛЬНИЦА БУ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299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УРАЙСКАЯ ГОРОДСКАЯ КЛИНИЧЕСКАЯ БОЛЬНИЦА БУ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894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ХАНТЫ-МАНСИЙСКИЙ КЛИНИЧЕСКИЙ ПРОТИВОТУБЕРКУЛЕЗНЫЙ ДИСПАНСЕР КУ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  <a:tr h="2606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81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49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>
                          <a:effectLst/>
                        </a:rPr>
                        <a:t>32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43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>
                          <a:effectLst/>
                        </a:rPr>
                        <a:t>38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967" marR="7967" marT="796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2296" indent="0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/>
              <a:t>Впервые установлено профессиональных заболеваний. 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1364"/>
              </p:ext>
            </p:extLst>
          </p:nvPr>
        </p:nvGraphicFramePr>
        <p:xfrm>
          <a:off x="506185" y="1722663"/>
          <a:ext cx="7870371" cy="458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457"/>
                <a:gridCol w="2623457"/>
                <a:gridCol w="2623457"/>
              </a:tblGrid>
              <a:tr h="4781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296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2018г.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Вибрационная болезнь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Тугоухость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Туберкулез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Радикулопатия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Мышечно-тонический синдром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Мононейропатия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Полинейропатия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Бронхиальная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астма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Гиперчувствительный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пневмонит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Экзема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1428</TotalTime>
  <Words>791</Words>
  <Application>Microsoft Office PowerPoint</Application>
  <PresentationFormat>Экран (4:3)</PresentationFormat>
  <Paragraphs>291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Впервые установлено профессиональных заболеваний.   </vt:lpstr>
      <vt:lpstr>Презентация PowerPoint</vt:lpstr>
      <vt:lpstr> этиология развития профессиональных заболеваний </vt:lpstr>
      <vt:lpstr>этиология развития профессиональных заболеваний</vt:lpstr>
      <vt:lpstr>Презентация PowerPoint</vt:lpstr>
      <vt:lpstr>оказание специализированной медицинской помощи в профпатологическом отделении</vt:lpstr>
      <vt:lpstr>Презентация PowerPoint</vt:lpstr>
      <vt:lpstr>Для госпитализации необходимо предоставить следующие документы: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Cooper</dc:creator>
  <cp:lastModifiedBy>Admin</cp:lastModifiedBy>
  <cp:revision>86</cp:revision>
  <cp:lastPrinted>2019-04-21T04:16:23Z</cp:lastPrinted>
  <dcterms:created xsi:type="dcterms:W3CDTF">2018-05-17T18:08:22Z</dcterms:created>
  <dcterms:modified xsi:type="dcterms:W3CDTF">2019-04-29T04:55:22Z</dcterms:modified>
</cp:coreProperties>
</file>